
<file path=[Content_Types].xml><?xml version="1.0" encoding="utf-8"?>
<Types xmlns="http://schemas.openxmlformats.org/package/2006/content-types">
  <Default Extension="jpeg" ContentType="image/jpeg"/>
  <Default Extension="m4a" ContentType="audio/mp4"/>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7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fr-FR"/>
              <a:t>Modifiez le style du titre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087D246F-8C82-4DB5-9C65-F8E094D7C0A0}" type="datetimeFigureOut">
              <a:rPr lang="fr-BE" smtClean="0"/>
              <a:t>17-05-21</a:t>
            </a:fld>
            <a:endParaRPr lang="fr-BE"/>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fr-BE"/>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F247BC4-ED72-4836-8E99-3995D301BD46}" type="slidenum">
              <a:rPr lang="fr-BE" smtClean="0"/>
              <a:t>‹N°›</a:t>
            </a:fld>
            <a:endParaRPr lang="fr-BE"/>
          </a:p>
        </p:txBody>
      </p:sp>
    </p:spTree>
    <p:extLst>
      <p:ext uri="{BB962C8B-B14F-4D97-AF65-F5344CB8AC3E}">
        <p14:creationId xmlns:p14="http://schemas.microsoft.com/office/powerpoint/2010/main" val="1778703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87D246F-8C82-4DB5-9C65-F8E094D7C0A0}" type="datetimeFigureOut">
              <a:rPr lang="fr-BE" smtClean="0"/>
              <a:t>17-05-21</a:t>
            </a:fld>
            <a:endParaRPr lang="fr-BE"/>
          </a:p>
        </p:txBody>
      </p:sp>
      <p:sp>
        <p:nvSpPr>
          <p:cNvPr id="6" name="Footer Placeholder 5"/>
          <p:cNvSpPr>
            <a:spLocks noGrp="1"/>
          </p:cNvSpPr>
          <p:nvPr>
            <p:ph type="ftr" sz="quarter" idx="11"/>
          </p:nvPr>
        </p:nvSpPr>
        <p:spPr/>
        <p:txBody>
          <a:bodyPr/>
          <a:lstStyle/>
          <a:p>
            <a:endParaRPr lang="fr-BE"/>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F247BC4-ED72-4836-8E99-3995D301BD46}" type="slidenum">
              <a:rPr lang="fr-BE" smtClean="0"/>
              <a:t>‹N°›</a:t>
            </a:fld>
            <a:endParaRPr lang="fr-BE"/>
          </a:p>
        </p:txBody>
      </p:sp>
    </p:spTree>
    <p:extLst>
      <p:ext uri="{BB962C8B-B14F-4D97-AF65-F5344CB8AC3E}">
        <p14:creationId xmlns:p14="http://schemas.microsoft.com/office/powerpoint/2010/main" val="184277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fr-FR"/>
              <a:t>Modifiez le style du titre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87D246F-8C82-4DB5-9C65-F8E094D7C0A0}" type="datetimeFigureOut">
              <a:rPr lang="fr-BE" smtClean="0"/>
              <a:t>17-05-21</a:t>
            </a:fld>
            <a:endParaRPr lang="fr-BE"/>
          </a:p>
        </p:txBody>
      </p:sp>
      <p:sp>
        <p:nvSpPr>
          <p:cNvPr id="5" name="Footer Placeholder 4"/>
          <p:cNvSpPr>
            <a:spLocks noGrp="1"/>
          </p:cNvSpPr>
          <p:nvPr>
            <p:ph type="ftr" sz="quarter" idx="11"/>
          </p:nvPr>
        </p:nvSpPr>
        <p:spPr/>
        <p:txBody>
          <a:bodyPr/>
          <a:lstStyle/>
          <a:p>
            <a:endParaRPr lang="fr-BE"/>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F247BC4-ED72-4836-8E99-3995D301BD46}" type="slidenum">
              <a:rPr lang="fr-BE" smtClean="0"/>
              <a:t>‹N°›</a:t>
            </a:fld>
            <a:endParaRPr lang="fr-BE"/>
          </a:p>
        </p:txBody>
      </p:sp>
    </p:spTree>
    <p:extLst>
      <p:ext uri="{BB962C8B-B14F-4D97-AF65-F5344CB8AC3E}">
        <p14:creationId xmlns:p14="http://schemas.microsoft.com/office/powerpoint/2010/main" val="2663817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fr-FR"/>
              <a:t>Modifiez le style du titre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87D246F-8C82-4DB5-9C65-F8E094D7C0A0}" type="datetimeFigureOut">
              <a:rPr lang="fr-BE" smtClean="0"/>
              <a:t>17-05-21</a:t>
            </a:fld>
            <a:endParaRPr lang="fr-BE"/>
          </a:p>
        </p:txBody>
      </p:sp>
      <p:sp>
        <p:nvSpPr>
          <p:cNvPr id="5" name="Footer Placeholder 4"/>
          <p:cNvSpPr>
            <a:spLocks noGrp="1"/>
          </p:cNvSpPr>
          <p:nvPr>
            <p:ph type="ftr" sz="quarter" idx="11"/>
          </p:nvPr>
        </p:nvSpPr>
        <p:spPr/>
        <p:txBody>
          <a:bodyPr/>
          <a:lstStyle/>
          <a:p>
            <a:endParaRPr lang="fr-BE"/>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F247BC4-ED72-4836-8E99-3995D301BD46}" type="slidenum">
              <a:rPr lang="fr-BE" smtClean="0"/>
              <a:t>‹N°›</a:t>
            </a:fld>
            <a:endParaRPr lang="fr-BE"/>
          </a:p>
        </p:txBody>
      </p:sp>
    </p:spTree>
    <p:extLst>
      <p:ext uri="{BB962C8B-B14F-4D97-AF65-F5344CB8AC3E}">
        <p14:creationId xmlns:p14="http://schemas.microsoft.com/office/powerpoint/2010/main" val="980056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87D246F-8C82-4DB5-9C65-F8E094D7C0A0}" type="datetimeFigureOut">
              <a:rPr lang="fr-BE" smtClean="0"/>
              <a:t>17-05-21</a:t>
            </a:fld>
            <a:endParaRPr lang="fr-BE"/>
          </a:p>
        </p:txBody>
      </p:sp>
      <p:sp>
        <p:nvSpPr>
          <p:cNvPr id="5" name="Footer Placeholder 4"/>
          <p:cNvSpPr>
            <a:spLocks noGrp="1"/>
          </p:cNvSpPr>
          <p:nvPr>
            <p:ph type="ftr" sz="quarter" idx="11"/>
          </p:nvPr>
        </p:nvSpPr>
        <p:spPr/>
        <p:txBody>
          <a:bodyPr/>
          <a:lstStyle/>
          <a:p>
            <a:endParaRPr lang="fr-BE"/>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F247BC4-ED72-4836-8E99-3995D301BD46}" type="slidenum">
              <a:rPr lang="fr-BE" smtClean="0"/>
              <a:t>‹N°›</a:t>
            </a:fld>
            <a:endParaRPr lang="fr-BE"/>
          </a:p>
        </p:txBody>
      </p:sp>
    </p:spTree>
    <p:extLst>
      <p:ext uri="{BB962C8B-B14F-4D97-AF65-F5344CB8AC3E}">
        <p14:creationId xmlns:p14="http://schemas.microsoft.com/office/powerpoint/2010/main" val="339703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fr-FR"/>
              <a:t>Modifiez le style du titre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87D246F-8C82-4DB5-9C65-F8E094D7C0A0}" type="datetimeFigureOut">
              <a:rPr lang="fr-BE" smtClean="0"/>
              <a:t>17-05-21</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2F247BC4-ED72-4836-8E99-3995D301BD46}" type="slidenum">
              <a:rPr lang="fr-BE" smtClean="0"/>
              <a:t>‹N°›</a:t>
            </a:fld>
            <a:endParaRPr lang="fr-BE"/>
          </a:p>
        </p:txBody>
      </p:sp>
    </p:spTree>
    <p:extLst>
      <p:ext uri="{BB962C8B-B14F-4D97-AF65-F5344CB8AC3E}">
        <p14:creationId xmlns:p14="http://schemas.microsoft.com/office/powerpoint/2010/main" val="3988027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fr-FR"/>
              <a:t>Modifiez le style du titre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87D246F-8C82-4DB5-9C65-F8E094D7C0A0}" type="datetimeFigureOut">
              <a:rPr lang="fr-BE" smtClean="0"/>
              <a:t>17-05-21</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2F247BC4-ED72-4836-8E99-3995D301BD46}" type="slidenum">
              <a:rPr lang="fr-BE" smtClean="0"/>
              <a:t>‹N°›</a:t>
            </a:fld>
            <a:endParaRPr lang="fr-BE"/>
          </a:p>
        </p:txBody>
      </p:sp>
    </p:spTree>
    <p:extLst>
      <p:ext uri="{BB962C8B-B14F-4D97-AF65-F5344CB8AC3E}">
        <p14:creationId xmlns:p14="http://schemas.microsoft.com/office/powerpoint/2010/main" val="4160784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621301" y="6387910"/>
            <a:ext cx="990599" cy="228659"/>
          </a:xfrm>
        </p:spPr>
        <p:txBody>
          <a:bodyPr/>
          <a:lstStyle/>
          <a:p>
            <a:fld id="{087D246F-8C82-4DB5-9C65-F8E094D7C0A0}" type="datetimeFigureOut">
              <a:rPr lang="fr-BE" smtClean="0"/>
              <a:t>17-05-21</a:t>
            </a:fld>
            <a:endParaRPr lang="fr-BE"/>
          </a:p>
        </p:txBody>
      </p:sp>
      <p:sp>
        <p:nvSpPr>
          <p:cNvPr id="5" name="Footer Placeholder 4"/>
          <p:cNvSpPr>
            <a:spLocks noGrp="1"/>
          </p:cNvSpPr>
          <p:nvPr>
            <p:ph type="ftr" sz="quarter" idx="11"/>
          </p:nvPr>
        </p:nvSpPr>
        <p:spPr>
          <a:xfrm>
            <a:off x="516133" y="6387910"/>
            <a:ext cx="3859795" cy="228660"/>
          </a:xfrm>
        </p:spPr>
        <p:txBody>
          <a:bodyPr/>
          <a:lstStyle/>
          <a:p>
            <a:endParaRPr lang="fr-BE"/>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F247BC4-ED72-4836-8E99-3995D301BD46}" type="slidenum">
              <a:rPr lang="fr-BE" smtClean="0"/>
              <a:t>‹N°›</a:t>
            </a:fld>
            <a:endParaRPr lang="fr-BE"/>
          </a:p>
        </p:txBody>
      </p:sp>
    </p:spTree>
    <p:extLst>
      <p:ext uri="{BB962C8B-B14F-4D97-AF65-F5344CB8AC3E}">
        <p14:creationId xmlns:p14="http://schemas.microsoft.com/office/powerpoint/2010/main" val="2789861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fr-FR"/>
              <a:t>Modifiez le style du titre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87D246F-8C82-4DB5-9C65-F8E094D7C0A0}" type="datetimeFigureOut">
              <a:rPr lang="fr-BE" smtClean="0"/>
              <a:t>17-05-21</a:t>
            </a:fld>
            <a:endParaRPr lang="fr-BE"/>
          </a:p>
        </p:txBody>
      </p:sp>
      <p:sp>
        <p:nvSpPr>
          <p:cNvPr id="5" name="Footer Placeholder 4"/>
          <p:cNvSpPr>
            <a:spLocks noGrp="1"/>
          </p:cNvSpPr>
          <p:nvPr>
            <p:ph type="ftr" sz="quarter" idx="11"/>
          </p:nvPr>
        </p:nvSpPr>
        <p:spPr>
          <a:xfrm>
            <a:off x="538546" y="6365498"/>
            <a:ext cx="3859795" cy="228660"/>
          </a:xfrm>
        </p:spPr>
        <p:txBody>
          <a:bodyPr/>
          <a:lstStyle/>
          <a:p>
            <a:endParaRPr lang="fr-BE"/>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F247BC4-ED72-4836-8E99-3995D301BD46}" type="slidenum">
              <a:rPr lang="fr-BE" smtClean="0"/>
              <a:t>‹N°›</a:t>
            </a:fld>
            <a:endParaRPr lang="fr-BE"/>
          </a:p>
        </p:txBody>
      </p:sp>
    </p:spTree>
    <p:extLst>
      <p:ext uri="{BB962C8B-B14F-4D97-AF65-F5344CB8AC3E}">
        <p14:creationId xmlns:p14="http://schemas.microsoft.com/office/powerpoint/2010/main" val="135584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87D246F-8C82-4DB5-9C65-F8E094D7C0A0}" type="datetimeFigureOut">
              <a:rPr lang="fr-BE" smtClean="0"/>
              <a:t>17-05-21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F247BC4-ED72-4836-8E99-3995D301BD46}" type="slidenum">
              <a:rPr lang="fr-BE" smtClean="0"/>
              <a:t>‹N°›</a:t>
            </a:fld>
            <a:endParaRPr lang="fr-BE"/>
          </a:p>
        </p:txBody>
      </p:sp>
    </p:spTree>
    <p:extLst>
      <p:ext uri="{BB962C8B-B14F-4D97-AF65-F5344CB8AC3E}">
        <p14:creationId xmlns:p14="http://schemas.microsoft.com/office/powerpoint/2010/main" val="422070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87D246F-8C82-4DB5-9C65-F8E094D7C0A0}" type="datetimeFigureOut">
              <a:rPr lang="fr-BE" smtClean="0"/>
              <a:t>17-05-21</a:t>
            </a:fld>
            <a:endParaRPr lang="fr-BE"/>
          </a:p>
        </p:txBody>
      </p:sp>
      <p:sp>
        <p:nvSpPr>
          <p:cNvPr id="5" name="Footer Placeholder 4"/>
          <p:cNvSpPr>
            <a:spLocks noGrp="1"/>
          </p:cNvSpPr>
          <p:nvPr>
            <p:ph type="ftr" sz="quarter" idx="11"/>
          </p:nvPr>
        </p:nvSpPr>
        <p:spPr/>
        <p:txBody>
          <a:bodyPr/>
          <a:lstStyle/>
          <a:p>
            <a:endParaRPr lang="fr-BE"/>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F247BC4-ED72-4836-8E99-3995D301BD46}" type="slidenum">
              <a:rPr lang="fr-BE" smtClean="0"/>
              <a:t>‹N°›</a:t>
            </a:fld>
            <a:endParaRPr lang="fr-BE"/>
          </a:p>
        </p:txBody>
      </p:sp>
    </p:spTree>
    <p:extLst>
      <p:ext uri="{BB962C8B-B14F-4D97-AF65-F5344CB8AC3E}">
        <p14:creationId xmlns:p14="http://schemas.microsoft.com/office/powerpoint/2010/main" val="148865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fr-FR"/>
              <a:t>Modifiez le style du titre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87D246F-8C82-4DB5-9C65-F8E094D7C0A0}" type="datetimeFigureOut">
              <a:rPr lang="fr-BE" smtClean="0"/>
              <a:t>17-05-21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F247BC4-ED72-4836-8E99-3995D301BD46}" type="slidenum">
              <a:rPr lang="fr-BE" smtClean="0"/>
              <a:t>‹N°›</a:t>
            </a:fld>
            <a:endParaRPr lang="fr-BE"/>
          </a:p>
        </p:txBody>
      </p:sp>
    </p:spTree>
    <p:extLst>
      <p:ext uri="{BB962C8B-B14F-4D97-AF65-F5344CB8AC3E}">
        <p14:creationId xmlns:p14="http://schemas.microsoft.com/office/powerpoint/2010/main" val="23640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87D246F-8C82-4DB5-9C65-F8E094D7C0A0}" type="datetimeFigureOut">
              <a:rPr lang="fr-BE" smtClean="0"/>
              <a:t>17-05-21</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F247BC4-ED72-4836-8E99-3995D301BD46}" type="slidenum">
              <a:rPr lang="fr-BE" smtClean="0"/>
              <a:t>‹N°›</a:t>
            </a:fld>
            <a:endParaRPr lang="fr-BE"/>
          </a:p>
        </p:txBody>
      </p:sp>
    </p:spTree>
    <p:extLst>
      <p:ext uri="{BB962C8B-B14F-4D97-AF65-F5344CB8AC3E}">
        <p14:creationId xmlns:p14="http://schemas.microsoft.com/office/powerpoint/2010/main" val="91879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87D246F-8C82-4DB5-9C65-F8E094D7C0A0}" type="datetimeFigureOut">
              <a:rPr lang="fr-BE" smtClean="0"/>
              <a:t>17-05-21</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F247BC4-ED72-4836-8E99-3995D301BD46}" type="slidenum">
              <a:rPr lang="fr-BE" smtClean="0"/>
              <a:t>‹N°›</a:t>
            </a:fld>
            <a:endParaRPr lang="fr-BE"/>
          </a:p>
        </p:txBody>
      </p:sp>
    </p:spTree>
    <p:extLst>
      <p:ext uri="{BB962C8B-B14F-4D97-AF65-F5344CB8AC3E}">
        <p14:creationId xmlns:p14="http://schemas.microsoft.com/office/powerpoint/2010/main" val="314817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087D246F-8C82-4DB5-9C65-F8E094D7C0A0}" type="datetimeFigureOut">
              <a:rPr lang="fr-BE" smtClean="0"/>
              <a:t>17-05-21</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2F247BC4-ED72-4836-8E99-3995D301BD46}" type="slidenum">
              <a:rPr lang="fr-BE" smtClean="0"/>
              <a:t>‹N°›</a:t>
            </a:fld>
            <a:endParaRPr lang="fr-BE"/>
          </a:p>
        </p:txBody>
      </p:sp>
    </p:spTree>
    <p:extLst>
      <p:ext uri="{BB962C8B-B14F-4D97-AF65-F5344CB8AC3E}">
        <p14:creationId xmlns:p14="http://schemas.microsoft.com/office/powerpoint/2010/main" val="981252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87D246F-8C82-4DB5-9C65-F8E094D7C0A0}" type="datetimeFigureOut">
              <a:rPr lang="fr-BE" smtClean="0"/>
              <a:t>17-05-21</a:t>
            </a:fld>
            <a:endParaRPr lang="fr-BE"/>
          </a:p>
        </p:txBody>
      </p:sp>
      <p:sp>
        <p:nvSpPr>
          <p:cNvPr id="6" name="Footer Placeholder 5"/>
          <p:cNvSpPr>
            <a:spLocks noGrp="1"/>
          </p:cNvSpPr>
          <p:nvPr>
            <p:ph type="ftr" sz="quarter" idx="11"/>
          </p:nvPr>
        </p:nvSpPr>
        <p:spPr/>
        <p:txBody>
          <a:bodyPr/>
          <a:lstStyle/>
          <a:p>
            <a:endParaRPr lang="fr-BE"/>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F247BC4-ED72-4836-8E99-3995D301BD46}" type="slidenum">
              <a:rPr lang="fr-BE" smtClean="0"/>
              <a:t>‹N°›</a:t>
            </a:fld>
            <a:endParaRPr lang="fr-BE"/>
          </a:p>
        </p:txBody>
      </p:sp>
    </p:spTree>
    <p:extLst>
      <p:ext uri="{BB962C8B-B14F-4D97-AF65-F5344CB8AC3E}">
        <p14:creationId xmlns:p14="http://schemas.microsoft.com/office/powerpoint/2010/main" val="254414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87D246F-8C82-4DB5-9C65-F8E094D7C0A0}" type="datetimeFigureOut">
              <a:rPr lang="fr-BE" smtClean="0"/>
              <a:t>17-05-21</a:t>
            </a:fld>
            <a:endParaRPr lang="fr-BE"/>
          </a:p>
        </p:txBody>
      </p:sp>
      <p:sp>
        <p:nvSpPr>
          <p:cNvPr id="6" name="Footer Placeholder 5"/>
          <p:cNvSpPr>
            <a:spLocks noGrp="1"/>
          </p:cNvSpPr>
          <p:nvPr>
            <p:ph type="ftr" sz="quarter" idx="11"/>
          </p:nvPr>
        </p:nvSpPr>
        <p:spPr/>
        <p:txBody>
          <a:bodyPr/>
          <a:lstStyle/>
          <a:p>
            <a:endParaRPr lang="fr-BE"/>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F247BC4-ED72-4836-8E99-3995D301BD46}" type="slidenum">
              <a:rPr lang="fr-BE" smtClean="0"/>
              <a:t>‹N°›</a:t>
            </a:fld>
            <a:endParaRPr lang="fr-BE"/>
          </a:p>
        </p:txBody>
      </p:sp>
    </p:spTree>
    <p:extLst>
      <p:ext uri="{BB962C8B-B14F-4D97-AF65-F5344CB8AC3E}">
        <p14:creationId xmlns:p14="http://schemas.microsoft.com/office/powerpoint/2010/main" val="3339820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87D246F-8C82-4DB5-9C65-F8E094D7C0A0}" type="datetimeFigureOut">
              <a:rPr lang="fr-BE" smtClean="0"/>
              <a:t>17-05-21</a:t>
            </a:fld>
            <a:endParaRPr lang="fr-BE"/>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fr-BE"/>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2F247BC4-ED72-4836-8E99-3995D301BD46}" type="slidenum">
              <a:rPr lang="fr-BE" smtClean="0"/>
              <a:t>‹N°›</a:t>
            </a:fld>
            <a:endParaRPr lang="fr-BE"/>
          </a:p>
        </p:txBody>
      </p:sp>
    </p:spTree>
    <p:extLst>
      <p:ext uri="{BB962C8B-B14F-4D97-AF65-F5344CB8AC3E}">
        <p14:creationId xmlns:p14="http://schemas.microsoft.com/office/powerpoint/2010/main" val="396803442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8C2B657-D006-4B8A-8880-F3F7B533E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461" y="513522"/>
            <a:ext cx="8097078" cy="583095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BFFD86E3-E508-4149-80DE-D7C6E3F9E352}"/>
              </a:ext>
            </a:extLst>
          </p:cNvPr>
          <p:cNvSpPr txBox="1"/>
          <p:nvPr/>
        </p:nvSpPr>
        <p:spPr>
          <a:xfrm>
            <a:off x="2846916" y="2824993"/>
            <a:ext cx="4799589" cy="1446550"/>
          </a:xfrm>
          <a:prstGeom prst="rect">
            <a:avLst/>
          </a:prstGeom>
          <a:noFill/>
        </p:spPr>
        <p:txBody>
          <a:bodyPr wrap="square" rtlCol="0">
            <a:spAutoFit/>
          </a:bodyPr>
          <a:lstStyle/>
          <a:p>
            <a:pPr algn="ctr"/>
            <a:r>
              <a:rPr lang="fr-BE" sz="4400" dirty="0">
                <a:latin typeface="KG Next to Me Sketched" panose="02000507000000020004" pitchFamily="2" charset="0"/>
              </a:rPr>
              <a:t>Petite présentation </a:t>
            </a:r>
          </a:p>
        </p:txBody>
      </p:sp>
      <p:pic>
        <p:nvPicPr>
          <p:cNvPr id="3" name="Son enregistré">
            <a:hlinkClick r:id="" action="ppaction://media"/>
            <a:extLst>
              <a:ext uri="{FF2B5EF4-FFF2-40B4-BE49-F238E27FC236}">
                <a16:creationId xmlns:a16="http://schemas.microsoft.com/office/drawing/2014/main" id="{FDCD07CF-34D2-4B3B-AA6D-CBB0CE10E93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98295" y="636104"/>
            <a:ext cx="378000" cy="378000"/>
          </a:xfrm>
          <a:prstGeom prst="rect">
            <a:avLst/>
          </a:prstGeom>
        </p:spPr>
      </p:pic>
    </p:spTree>
    <p:extLst>
      <p:ext uri="{BB962C8B-B14F-4D97-AF65-F5344CB8AC3E}">
        <p14:creationId xmlns:p14="http://schemas.microsoft.com/office/powerpoint/2010/main" val="38431223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8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92C8BF1-4F0A-458A-B271-42F68E1BCAEE}"/>
              </a:ext>
            </a:extLst>
          </p:cNvPr>
          <p:cNvSpPr txBox="1"/>
          <p:nvPr/>
        </p:nvSpPr>
        <p:spPr>
          <a:xfrm>
            <a:off x="1510748" y="1072562"/>
            <a:ext cx="6122505" cy="584775"/>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6. Quels contenus ?      </a:t>
            </a:r>
          </a:p>
        </p:txBody>
      </p:sp>
      <p:sp>
        <p:nvSpPr>
          <p:cNvPr id="5" name="ZoneTexte 4">
            <a:extLst>
              <a:ext uri="{FF2B5EF4-FFF2-40B4-BE49-F238E27FC236}">
                <a16:creationId xmlns:a16="http://schemas.microsoft.com/office/drawing/2014/main" id="{16C87970-452F-4923-8504-6632D5E1F1B2}"/>
              </a:ext>
            </a:extLst>
          </p:cNvPr>
          <p:cNvSpPr txBox="1"/>
          <p:nvPr/>
        </p:nvSpPr>
        <p:spPr>
          <a:xfrm>
            <a:off x="1046921" y="2679987"/>
            <a:ext cx="6480313" cy="369332"/>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Un contexte qui facilite la mémoire, la compréhension</a:t>
            </a:r>
          </a:p>
        </p:txBody>
      </p:sp>
      <p:sp>
        <p:nvSpPr>
          <p:cNvPr id="6" name="ZoneTexte 5">
            <a:extLst>
              <a:ext uri="{FF2B5EF4-FFF2-40B4-BE49-F238E27FC236}">
                <a16:creationId xmlns:a16="http://schemas.microsoft.com/office/drawing/2014/main" id="{74FA5522-8A61-459D-B837-23F11D442483}"/>
              </a:ext>
            </a:extLst>
          </p:cNvPr>
          <p:cNvSpPr txBox="1"/>
          <p:nvPr/>
        </p:nvSpPr>
        <p:spPr>
          <a:xfrm>
            <a:off x="1046921" y="3389343"/>
            <a:ext cx="6480313" cy="369332"/>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Des mots-clés</a:t>
            </a:r>
          </a:p>
        </p:txBody>
      </p:sp>
      <p:sp>
        <p:nvSpPr>
          <p:cNvPr id="7" name="ZoneTexte 6">
            <a:extLst>
              <a:ext uri="{FF2B5EF4-FFF2-40B4-BE49-F238E27FC236}">
                <a16:creationId xmlns:a16="http://schemas.microsoft.com/office/drawing/2014/main" id="{E7234D16-7C46-48F6-981F-BB448CDC12BB}"/>
              </a:ext>
            </a:extLst>
          </p:cNvPr>
          <p:cNvSpPr txBox="1"/>
          <p:nvPr/>
        </p:nvSpPr>
        <p:spPr>
          <a:xfrm>
            <a:off x="1046921" y="4078651"/>
            <a:ext cx="7222436" cy="646331"/>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Des liens clairs entre les informations : titres, flèches, cadres, couleurs… </a:t>
            </a:r>
          </a:p>
        </p:txBody>
      </p:sp>
      <p:sp>
        <p:nvSpPr>
          <p:cNvPr id="8" name="ZoneTexte 7">
            <a:extLst>
              <a:ext uri="{FF2B5EF4-FFF2-40B4-BE49-F238E27FC236}">
                <a16:creationId xmlns:a16="http://schemas.microsoft.com/office/drawing/2014/main" id="{2EB1AD21-C58A-4D0F-8B03-59B803E27306}"/>
              </a:ext>
            </a:extLst>
          </p:cNvPr>
          <p:cNvSpPr txBox="1"/>
          <p:nvPr/>
        </p:nvSpPr>
        <p:spPr>
          <a:xfrm>
            <a:off x="1046921" y="5044958"/>
            <a:ext cx="7222436" cy="369332"/>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Des exemples (concrets, abstraits) </a:t>
            </a:r>
          </a:p>
        </p:txBody>
      </p:sp>
    </p:spTree>
    <p:extLst>
      <p:ext uri="{BB962C8B-B14F-4D97-AF65-F5344CB8AC3E}">
        <p14:creationId xmlns:p14="http://schemas.microsoft.com/office/powerpoint/2010/main" val="4408833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C0C9BF6-4AE4-4093-A1AB-A08F6941E344}"/>
              </a:ext>
            </a:extLst>
          </p:cNvPr>
          <p:cNvSpPr txBox="1"/>
          <p:nvPr/>
        </p:nvSpPr>
        <p:spPr>
          <a:xfrm>
            <a:off x="1510747" y="834022"/>
            <a:ext cx="6122505" cy="1077218"/>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7. Quand synthétiser ?       </a:t>
            </a:r>
          </a:p>
        </p:txBody>
      </p:sp>
      <p:sp>
        <p:nvSpPr>
          <p:cNvPr id="5" name="ZoneTexte 4">
            <a:extLst>
              <a:ext uri="{FF2B5EF4-FFF2-40B4-BE49-F238E27FC236}">
                <a16:creationId xmlns:a16="http://schemas.microsoft.com/office/drawing/2014/main" id="{7055785E-CF7A-4C57-B2F8-A41084BD0030}"/>
              </a:ext>
            </a:extLst>
          </p:cNvPr>
          <p:cNvSpPr txBox="1"/>
          <p:nvPr/>
        </p:nvSpPr>
        <p:spPr>
          <a:xfrm>
            <a:off x="795130" y="2411896"/>
            <a:ext cx="7553740" cy="923330"/>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Tout au long de l’apprentissage, à tout moment : l’enseignant peut renvoyer les enfants à un élément connu, déjà étudié auparavant. </a:t>
            </a:r>
          </a:p>
        </p:txBody>
      </p:sp>
      <p:sp>
        <p:nvSpPr>
          <p:cNvPr id="6" name="ZoneTexte 5">
            <a:extLst>
              <a:ext uri="{FF2B5EF4-FFF2-40B4-BE49-F238E27FC236}">
                <a16:creationId xmlns:a16="http://schemas.microsoft.com/office/drawing/2014/main" id="{75AC5CDD-99AD-4339-9C67-09D0DDF10B8A}"/>
              </a:ext>
            </a:extLst>
          </p:cNvPr>
          <p:cNvSpPr txBox="1"/>
          <p:nvPr/>
        </p:nvSpPr>
        <p:spPr>
          <a:xfrm>
            <a:off x="795129" y="3674165"/>
            <a:ext cx="7553740" cy="1200329"/>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A des moments spécifiques (en fin d’apprentissage) : l’enseignant juge qu’une idée générale a été abordée à plusieurs reprises et qu’il serait intéressant de mettre toutes les activités en relation. </a:t>
            </a:r>
          </a:p>
        </p:txBody>
      </p:sp>
      <p:sp>
        <p:nvSpPr>
          <p:cNvPr id="7" name="ZoneTexte 6">
            <a:extLst>
              <a:ext uri="{FF2B5EF4-FFF2-40B4-BE49-F238E27FC236}">
                <a16:creationId xmlns:a16="http://schemas.microsoft.com/office/drawing/2014/main" id="{AF0C6328-3C87-4FA8-8D3B-457106623643}"/>
              </a:ext>
            </a:extLst>
          </p:cNvPr>
          <p:cNvSpPr txBox="1"/>
          <p:nvPr/>
        </p:nvSpPr>
        <p:spPr>
          <a:xfrm>
            <a:off x="1199319" y="5245266"/>
            <a:ext cx="6745359" cy="1200329"/>
          </a:xfrm>
          <a:prstGeom prst="rect">
            <a:avLst/>
          </a:prstGeom>
          <a:noFill/>
        </p:spPr>
        <p:txBody>
          <a:bodyPr wrap="square" rtlCol="0">
            <a:spAutoFit/>
          </a:bodyPr>
          <a:lstStyle/>
          <a:p>
            <a:r>
              <a:rPr lang="fr-BE" dirty="0">
                <a:latin typeface="KG Payphone" panose="02000000000000000000" pitchFamily="2" charset="0"/>
              </a:rPr>
              <a:t>La synthèse est un aboutissement mais aussi le point de départ d’une activité. Une structuration réussie peut déboucher sur des nouvelles questions, de nouvelles hypothèses. </a:t>
            </a:r>
          </a:p>
        </p:txBody>
      </p:sp>
    </p:spTree>
    <p:extLst>
      <p:ext uri="{BB962C8B-B14F-4D97-AF65-F5344CB8AC3E}">
        <p14:creationId xmlns:p14="http://schemas.microsoft.com/office/powerpoint/2010/main" val="17803303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CFF37E1-8700-4FD0-B857-1B027639707C}"/>
              </a:ext>
            </a:extLst>
          </p:cNvPr>
          <p:cNvSpPr txBox="1"/>
          <p:nvPr/>
        </p:nvSpPr>
        <p:spPr>
          <a:xfrm>
            <a:off x="967408" y="2924697"/>
            <a:ext cx="7553740" cy="923330"/>
          </a:xfrm>
          <a:prstGeom prst="rect">
            <a:avLst/>
          </a:prstGeom>
          <a:noFill/>
        </p:spPr>
        <p:txBody>
          <a:bodyPr wrap="square" rtlCol="0">
            <a:spAutoFit/>
          </a:bodyPr>
          <a:lstStyle/>
          <a:p>
            <a:r>
              <a:rPr lang="fr-BE" dirty="0">
                <a:latin typeface="KG Payphone" panose="02000000000000000000" pitchFamily="2" charset="0"/>
              </a:rPr>
              <a:t>Une synthèse n’est jamais achevée ni complète. Elle s’intègre dans des ensembles de plus en plus complexes au fur et à mesure que la masse de connaissances grandit. </a:t>
            </a:r>
          </a:p>
        </p:txBody>
      </p:sp>
      <p:sp>
        <p:nvSpPr>
          <p:cNvPr id="5" name="ZoneTexte 4">
            <a:extLst>
              <a:ext uri="{FF2B5EF4-FFF2-40B4-BE49-F238E27FC236}">
                <a16:creationId xmlns:a16="http://schemas.microsoft.com/office/drawing/2014/main" id="{6861B6F7-5805-4E88-8B23-8230505072E8}"/>
              </a:ext>
            </a:extLst>
          </p:cNvPr>
          <p:cNvSpPr txBox="1"/>
          <p:nvPr/>
        </p:nvSpPr>
        <p:spPr>
          <a:xfrm>
            <a:off x="967408" y="4688677"/>
            <a:ext cx="7553740" cy="646331"/>
          </a:xfrm>
          <a:prstGeom prst="rect">
            <a:avLst/>
          </a:prstGeom>
          <a:noFill/>
        </p:spPr>
        <p:txBody>
          <a:bodyPr wrap="square" rtlCol="0">
            <a:spAutoFit/>
          </a:bodyPr>
          <a:lstStyle/>
          <a:p>
            <a:r>
              <a:rPr lang="fr-BE" dirty="0">
                <a:latin typeface="KG Payphone" panose="02000000000000000000" pitchFamily="2" charset="0"/>
              </a:rPr>
              <a:t>Elle est progressive. Elle se construit à travers les cycles. </a:t>
            </a:r>
          </a:p>
          <a:p>
            <a:r>
              <a:rPr lang="fr-BE" dirty="0">
                <a:latin typeface="KG Payphone" panose="02000000000000000000" pitchFamily="2" charset="0"/>
              </a:rPr>
              <a:t>Un classeur pourrait suivre l’enfant durant sa scolarité. </a:t>
            </a:r>
          </a:p>
        </p:txBody>
      </p:sp>
      <p:sp>
        <p:nvSpPr>
          <p:cNvPr id="6" name="ZoneTexte 5">
            <a:extLst>
              <a:ext uri="{FF2B5EF4-FFF2-40B4-BE49-F238E27FC236}">
                <a16:creationId xmlns:a16="http://schemas.microsoft.com/office/drawing/2014/main" id="{BD049200-ED30-46FB-8156-0116EF2326A6}"/>
              </a:ext>
            </a:extLst>
          </p:cNvPr>
          <p:cNvSpPr txBox="1"/>
          <p:nvPr/>
        </p:nvSpPr>
        <p:spPr>
          <a:xfrm>
            <a:off x="1510748" y="1006301"/>
            <a:ext cx="6122505" cy="584775"/>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Suite du point 7   </a:t>
            </a:r>
          </a:p>
        </p:txBody>
      </p:sp>
    </p:spTree>
    <p:extLst>
      <p:ext uri="{BB962C8B-B14F-4D97-AF65-F5344CB8AC3E}">
        <p14:creationId xmlns:p14="http://schemas.microsoft.com/office/powerpoint/2010/main" val="17852450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481483E-21FF-4F8B-ABF9-A9AC0BF8DA93}"/>
              </a:ext>
            </a:extLst>
          </p:cNvPr>
          <p:cNvSpPr txBox="1"/>
          <p:nvPr/>
        </p:nvSpPr>
        <p:spPr>
          <a:xfrm>
            <a:off x="1510747" y="608735"/>
            <a:ext cx="6122505" cy="1569660"/>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8. Quelles sont les compétences développées ?        </a:t>
            </a:r>
          </a:p>
        </p:txBody>
      </p:sp>
      <p:sp>
        <p:nvSpPr>
          <p:cNvPr id="5" name="ZoneTexte 4">
            <a:extLst>
              <a:ext uri="{FF2B5EF4-FFF2-40B4-BE49-F238E27FC236}">
                <a16:creationId xmlns:a16="http://schemas.microsoft.com/office/drawing/2014/main" id="{B99B821C-226F-41FA-8DF4-11CBD7CEA2A1}"/>
              </a:ext>
            </a:extLst>
          </p:cNvPr>
          <p:cNvSpPr txBox="1"/>
          <p:nvPr/>
        </p:nvSpPr>
        <p:spPr>
          <a:xfrm>
            <a:off x="708989" y="2230883"/>
            <a:ext cx="6122505" cy="369332"/>
          </a:xfrm>
          <a:prstGeom prst="rect">
            <a:avLst/>
          </a:prstGeom>
          <a:noFill/>
        </p:spPr>
        <p:txBody>
          <a:bodyPr wrap="square" rtlCol="0">
            <a:spAutoFit/>
          </a:bodyPr>
          <a:lstStyle/>
          <a:p>
            <a:pPr marL="285750" indent="-285750">
              <a:buFont typeface="Wingdings" panose="05000000000000000000" pitchFamily="2" charset="2"/>
              <a:buChar char="Ø"/>
            </a:pPr>
            <a:r>
              <a:rPr lang="fr-BE" dirty="0">
                <a:latin typeface="KG Payphone" panose="02000000000000000000" pitchFamily="2" charset="0"/>
              </a:rPr>
              <a:t>Les compétences transversales instrumentales   </a:t>
            </a:r>
          </a:p>
        </p:txBody>
      </p:sp>
      <p:sp>
        <p:nvSpPr>
          <p:cNvPr id="6" name="ZoneTexte 5">
            <a:extLst>
              <a:ext uri="{FF2B5EF4-FFF2-40B4-BE49-F238E27FC236}">
                <a16:creationId xmlns:a16="http://schemas.microsoft.com/office/drawing/2014/main" id="{D4A2D054-B0A5-4EC7-BB65-200C5BF096BD}"/>
              </a:ext>
            </a:extLst>
          </p:cNvPr>
          <p:cNvSpPr txBox="1"/>
          <p:nvPr/>
        </p:nvSpPr>
        <p:spPr>
          <a:xfrm>
            <a:off x="1046922" y="2702209"/>
            <a:ext cx="6718852" cy="1200329"/>
          </a:xfrm>
          <a:prstGeom prst="rect">
            <a:avLst/>
          </a:prstGeom>
          <a:noFill/>
        </p:spPr>
        <p:txBody>
          <a:bodyPr wrap="square" rtlCol="0">
            <a:spAutoFit/>
          </a:bodyPr>
          <a:lstStyle/>
          <a:p>
            <a:r>
              <a:rPr lang="fr-BE" dirty="0">
                <a:latin typeface="KG Payphone" panose="02000000000000000000" pitchFamily="2" charset="0"/>
              </a:rPr>
              <a:t>Traiter l’information : comprendre l’information, comparer les informations provenant de sources différentes et les organiser, élaborer une synthèse, structurer les informations en établissant des liens logiques. </a:t>
            </a:r>
          </a:p>
        </p:txBody>
      </p:sp>
      <p:sp>
        <p:nvSpPr>
          <p:cNvPr id="7" name="ZoneTexte 6">
            <a:extLst>
              <a:ext uri="{FF2B5EF4-FFF2-40B4-BE49-F238E27FC236}">
                <a16:creationId xmlns:a16="http://schemas.microsoft.com/office/drawing/2014/main" id="{67173351-6855-46F7-8F50-90301173A078}"/>
              </a:ext>
            </a:extLst>
          </p:cNvPr>
          <p:cNvSpPr txBox="1"/>
          <p:nvPr/>
        </p:nvSpPr>
        <p:spPr>
          <a:xfrm>
            <a:off x="1046922" y="4148789"/>
            <a:ext cx="6718852" cy="646331"/>
          </a:xfrm>
          <a:prstGeom prst="rect">
            <a:avLst/>
          </a:prstGeom>
          <a:noFill/>
        </p:spPr>
        <p:txBody>
          <a:bodyPr wrap="square" rtlCol="0">
            <a:spAutoFit/>
          </a:bodyPr>
          <a:lstStyle/>
          <a:p>
            <a:r>
              <a:rPr lang="fr-BE" dirty="0">
                <a:latin typeface="KG Payphone" panose="02000000000000000000" pitchFamily="2" charset="0"/>
              </a:rPr>
              <a:t>Communiquer : présenter à l’aide de supports variés les questions, les informations et les résultats.</a:t>
            </a:r>
          </a:p>
        </p:txBody>
      </p:sp>
      <p:sp>
        <p:nvSpPr>
          <p:cNvPr id="8" name="ZoneTexte 7">
            <a:extLst>
              <a:ext uri="{FF2B5EF4-FFF2-40B4-BE49-F238E27FC236}">
                <a16:creationId xmlns:a16="http://schemas.microsoft.com/office/drawing/2014/main" id="{3368DF77-84E5-46F1-8D40-5BE87DF510F4}"/>
              </a:ext>
            </a:extLst>
          </p:cNvPr>
          <p:cNvSpPr txBox="1"/>
          <p:nvPr/>
        </p:nvSpPr>
        <p:spPr>
          <a:xfrm>
            <a:off x="188842" y="5153880"/>
            <a:ext cx="8955158" cy="369332"/>
          </a:xfrm>
          <a:prstGeom prst="rect">
            <a:avLst/>
          </a:prstGeom>
          <a:noFill/>
        </p:spPr>
        <p:txBody>
          <a:bodyPr wrap="square" rtlCol="0">
            <a:spAutoFit/>
          </a:bodyPr>
          <a:lstStyle/>
          <a:p>
            <a:pPr marL="285750" indent="-285750">
              <a:buFont typeface="Wingdings" panose="05000000000000000000" pitchFamily="2" charset="2"/>
              <a:buChar char="Ø"/>
            </a:pPr>
            <a:r>
              <a:rPr lang="fr-BE" dirty="0">
                <a:latin typeface="KG Payphone" panose="02000000000000000000" pitchFamily="2" charset="0"/>
              </a:rPr>
              <a:t>Les compétences relatives à l’analyse de ses démarches (métacognitives)   </a:t>
            </a:r>
          </a:p>
        </p:txBody>
      </p:sp>
      <p:sp>
        <p:nvSpPr>
          <p:cNvPr id="9" name="ZoneTexte 8">
            <a:extLst>
              <a:ext uri="{FF2B5EF4-FFF2-40B4-BE49-F238E27FC236}">
                <a16:creationId xmlns:a16="http://schemas.microsoft.com/office/drawing/2014/main" id="{7E1B3953-C640-4C57-8E6B-C34473D90420}"/>
              </a:ext>
            </a:extLst>
          </p:cNvPr>
          <p:cNvSpPr txBox="1"/>
          <p:nvPr/>
        </p:nvSpPr>
        <p:spPr>
          <a:xfrm>
            <a:off x="1046922" y="5721340"/>
            <a:ext cx="6718852" cy="923330"/>
          </a:xfrm>
          <a:prstGeom prst="rect">
            <a:avLst/>
          </a:prstGeom>
          <a:noFill/>
        </p:spPr>
        <p:txBody>
          <a:bodyPr wrap="square" rtlCol="0">
            <a:spAutoFit/>
          </a:bodyPr>
          <a:lstStyle/>
          <a:p>
            <a:r>
              <a:rPr lang="fr-BE" dirty="0">
                <a:latin typeface="KG Payphone" panose="02000000000000000000" pitchFamily="2" charset="0"/>
              </a:rPr>
              <a:t>Reformuler les étapes et les stratégies mises en œuvre. </a:t>
            </a:r>
          </a:p>
          <a:p>
            <a:r>
              <a:rPr lang="fr-BE" dirty="0">
                <a:latin typeface="KG Payphone" panose="02000000000000000000" pitchFamily="2" charset="0"/>
              </a:rPr>
              <a:t>Construire des traces personnelles qui témoignent des apprentissages et du cheminement effectué. </a:t>
            </a:r>
          </a:p>
        </p:txBody>
      </p:sp>
    </p:spTree>
    <p:extLst>
      <p:ext uri="{BB962C8B-B14F-4D97-AF65-F5344CB8AC3E}">
        <p14:creationId xmlns:p14="http://schemas.microsoft.com/office/powerpoint/2010/main" val="24590687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2476790-2EA2-4EFD-AB83-9D9D8F367EEC}"/>
              </a:ext>
            </a:extLst>
          </p:cNvPr>
          <p:cNvSpPr txBox="1"/>
          <p:nvPr/>
        </p:nvSpPr>
        <p:spPr>
          <a:xfrm>
            <a:off x="1510747" y="834022"/>
            <a:ext cx="6122505" cy="1077218"/>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9. Quelques exemples…       </a:t>
            </a:r>
          </a:p>
        </p:txBody>
      </p:sp>
      <p:sp>
        <p:nvSpPr>
          <p:cNvPr id="5" name="ZoneTexte 4">
            <a:extLst>
              <a:ext uri="{FF2B5EF4-FFF2-40B4-BE49-F238E27FC236}">
                <a16:creationId xmlns:a16="http://schemas.microsoft.com/office/drawing/2014/main" id="{D1D47CBE-5769-4955-A9B2-F7A61DB196D8}"/>
              </a:ext>
            </a:extLst>
          </p:cNvPr>
          <p:cNvSpPr txBox="1"/>
          <p:nvPr/>
        </p:nvSpPr>
        <p:spPr>
          <a:xfrm>
            <a:off x="708989" y="2230883"/>
            <a:ext cx="6122505" cy="369332"/>
          </a:xfrm>
          <a:prstGeom prst="rect">
            <a:avLst/>
          </a:prstGeom>
          <a:noFill/>
        </p:spPr>
        <p:txBody>
          <a:bodyPr wrap="square" rtlCol="0">
            <a:spAutoFit/>
          </a:bodyPr>
          <a:lstStyle/>
          <a:p>
            <a:pPr marL="285750" indent="-285750">
              <a:buFont typeface="Wingdings" panose="05000000000000000000" pitchFamily="2" charset="2"/>
              <a:buChar char="Ø"/>
            </a:pPr>
            <a:r>
              <a:rPr lang="fr-BE" dirty="0">
                <a:latin typeface="KG Payphone" panose="02000000000000000000" pitchFamily="2" charset="0"/>
              </a:rPr>
              <a:t>Le </a:t>
            </a:r>
            <a:r>
              <a:rPr lang="fr-BE" dirty="0" err="1">
                <a:latin typeface="KG Payphone" panose="02000000000000000000" pitchFamily="2" charset="0"/>
              </a:rPr>
              <a:t>mind</a:t>
            </a:r>
            <a:r>
              <a:rPr lang="fr-BE" dirty="0">
                <a:latin typeface="KG Payphone" panose="02000000000000000000" pitchFamily="2" charset="0"/>
              </a:rPr>
              <a:t> mapping   </a:t>
            </a:r>
          </a:p>
        </p:txBody>
      </p:sp>
      <p:pic>
        <p:nvPicPr>
          <p:cNvPr id="1026" name="Picture 2" descr="cartes Grammaire | Fantadys">
            <a:extLst>
              <a:ext uri="{FF2B5EF4-FFF2-40B4-BE49-F238E27FC236}">
                <a16:creationId xmlns:a16="http://schemas.microsoft.com/office/drawing/2014/main" id="{DA8529C9-AA1B-4E5E-B58F-0AFC21C3D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747" y="2919858"/>
            <a:ext cx="6122505" cy="3431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4192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3DD9865-4DB5-4A16-AEED-DE893C7E0E84}"/>
              </a:ext>
            </a:extLst>
          </p:cNvPr>
          <p:cNvSpPr txBox="1"/>
          <p:nvPr/>
        </p:nvSpPr>
        <p:spPr>
          <a:xfrm>
            <a:off x="708989" y="2230883"/>
            <a:ext cx="6122505" cy="369332"/>
          </a:xfrm>
          <a:prstGeom prst="rect">
            <a:avLst/>
          </a:prstGeom>
          <a:noFill/>
        </p:spPr>
        <p:txBody>
          <a:bodyPr wrap="square" rtlCol="0">
            <a:spAutoFit/>
          </a:bodyPr>
          <a:lstStyle/>
          <a:p>
            <a:pPr marL="285750" indent="-285750">
              <a:buFont typeface="Wingdings" panose="05000000000000000000" pitchFamily="2" charset="2"/>
              <a:buChar char="Ø"/>
            </a:pPr>
            <a:r>
              <a:rPr lang="fr-BE" dirty="0">
                <a:latin typeface="KG Payphone" panose="02000000000000000000" pitchFamily="2" charset="0"/>
              </a:rPr>
              <a:t>Le diagramme    </a:t>
            </a:r>
          </a:p>
        </p:txBody>
      </p:sp>
      <p:sp>
        <p:nvSpPr>
          <p:cNvPr id="5" name="ZoneTexte 4">
            <a:extLst>
              <a:ext uri="{FF2B5EF4-FFF2-40B4-BE49-F238E27FC236}">
                <a16:creationId xmlns:a16="http://schemas.microsoft.com/office/drawing/2014/main" id="{E303F2A0-9786-4AE1-90FF-1EA8045A07C2}"/>
              </a:ext>
            </a:extLst>
          </p:cNvPr>
          <p:cNvSpPr txBox="1"/>
          <p:nvPr/>
        </p:nvSpPr>
        <p:spPr>
          <a:xfrm>
            <a:off x="1510748" y="1006301"/>
            <a:ext cx="6122505" cy="584775"/>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Suite du point 9   </a:t>
            </a:r>
          </a:p>
        </p:txBody>
      </p:sp>
      <p:pic>
        <p:nvPicPr>
          <p:cNvPr id="1026" name="Picture 2" descr="Classification des figures quadrilatères ♥ ~ Définitions du livre I des «  Éléments » d'Euclide">
            <a:extLst>
              <a:ext uri="{FF2B5EF4-FFF2-40B4-BE49-F238E27FC236}">
                <a16:creationId xmlns:a16="http://schemas.microsoft.com/office/drawing/2014/main" id="{2DE89C96-0465-49C7-9E22-7AEECBF5F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288" y="2922165"/>
            <a:ext cx="4883424" cy="334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0252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3DD9865-4DB5-4A16-AEED-DE893C7E0E84}"/>
              </a:ext>
            </a:extLst>
          </p:cNvPr>
          <p:cNvSpPr txBox="1"/>
          <p:nvPr/>
        </p:nvSpPr>
        <p:spPr>
          <a:xfrm>
            <a:off x="708989" y="2230883"/>
            <a:ext cx="6122505" cy="369332"/>
          </a:xfrm>
          <a:prstGeom prst="rect">
            <a:avLst/>
          </a:prstGeom>
          <a:noFill/>
        </p:spPr>
        <p:txBody>
          <a:bodyPr wrap="square" rtlCol="0">
            <a:spAutoFit/>
          </a:bodyPr>
          <a:lstStyle/>
          <a:p>
            <a:pPr marL="285750" indent="-285750">
              <a:buFont typeface="Wingdings" panose="05000000000000000000" pitchFamily="2" charset="2"/>
              <a:buChar char="Ø"/>
            </a:pPr>
            <a:r>
              <a:rPr lang="fr-BE" dirty="0">
                <a:latin typeface="KG Payphone" panose="02000000000000000000" pitchFamily="2" charset="0"/>
              </a:rPr>
              <a:t>Le tableau (à double entrée, …)    </a:t>
            </a:r>
          </a:p>
        </p:txBody>
      </p:sp>
      <p:sp>
        <p:nvSpPr>
          <p:cNvPr id="5" name="ZoneTexte 4">
            <a:extLst>
              <a:ext uri="{FF2B5EF4-FFF2-40B4-BE49-F238E27FC236}">
                <a16:creationId xmlns:a16="http://schemas.microsoft.com/office/drawing/2014/main" id="{E303F2A0-9786-4AE1-90FF-1EA8045A07C2}"/>
              </a:ext>
            </a:extLst>
          </p:cNvPr>
          <p:cNvSpPr txBox="1"/>
          <p:nvPr/>
        </p:nvSpPr>
        <p:spPr>
          <a:xfrm>
            <a:off x="1510748" y="1006301"/>
            <a:ext cx="6122505" cy="584775"/>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Suite du point 9   </a:t>
            </a:r>
          </a:p>
        </p:txBody>
      </p:sp>
      <p:pic>
        <p:nvPicPr>
          <p:cNvPr id="2050" name="Picture 2" descr="synthèse terminaisons-1 | French expressions, Temps des verbes, Grammaire">
            <a:extLst>
              <a:ext uri="{FF2B5EF4-FFF2-40B4-BE49-F238E27FC236}">
                <a16:creationId xmlns:a16="http://schemas.microsoft.com/office/drawing/2014/main" id="{A615582F-BECF-42AD-9F2D-2AF93F2D7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992" y="2639971"/>
            <a:ext cx="4294015" cy="408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152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3DD9865-4DB5-4A16-AEED-DE893C7E0E84}"/>
              </a:ext>
            </a:extLst>
          </p:cNvPr>
          <p:cNvSpPr txBox="1"/>
          <p:nvPr/>
        </p:nvSpPr>
        <p:spPr>
          <a:xfrm>
            <a:off x="708989" y="2230883"/>
            <a:ext cx="6122505" cy="369332"/>
          </a:xfrm>
          <a:prstGeom prst="rect">
            <a:avLst/>
          </a:prstGeom>
          <a:noFill/>
        </p:spPr>
        <p:txBody>
          <a:bodyPr wrap="square" rtlCol="0">
            <a:spAutoFit/>
          </a:bodyPr>
          <a:lstStyle/>
          <a:p>
            <a:pPr marL="285750" indent="-285750">
              <a:buFont typeface="Wingdings" panose="05000000000000000000" pitchFamily="2" charset="2"/>
              <a:buChar char="Ø"/>
            </a:pPr>
            <a:r>
              <a:rPr lang="fr-BE" dirty="0">
                <a:latin typeface="KG Payphone" panose="02000000000000000000" pitchFamily="2" charset="0"/>
              </a:rPr>
              <a:t>Le schéma</a:t>
            </a:r>
          </a:p>
        </p:txBody>
      </p:sp>
      <p:sp>
        <p:nvSpPr>
          <p:cNvPr id="5" name="ZoneTexte 4">
            <a:extLst>
              <a:ext uri="{FF2B5EF4-FFF2-40B4-BE49-F238E27FC236}">
                <a16:creationId xmlns:a16="http://schemas.microsoft.com/office/drawing/2014/main" id="{E303F2A0-9786-4AE1-90FF-1EA8045A07C2}"/>
              </a:ext>
            </a:extLst>
          </p:cNvPr>
          <p:cNvSpPr txBox="1"/>
          <p:nvPr/>
        </p:nvSpPr>
        <p:spPr>
          <a:xfrm>
            <a:off x="1510748" y="1006301"/>
            <a:ext cx="6122505" cy="584775"/>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Suite du point 9   </a:t>
            </a:r>
          </a:p>
        </p:txBody>
      </p:sp>
      <p:pic>
        <p:nvPicPr>
          <p:cNvPr id="3076" name="Picture 4" descr="A) La composition du coeur">
            <a:extLst>
              <a:ext uri="{FF2B5EF4-FFF2-40B4-BE49-F238E27FC236}">
                <a16:creationId xmlns:a16="http://schemas.microsoft.com/office/drawing/2014/main" id="{FED7F2EB-6777-4EB0-9589-485CC4CE3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837" y="2794967"/>
            <a:ext cx="4124325"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6688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3DD9865-4DB5-4A16-AEED-DE893C7E0E84}"/>
              </a:ext>
            </a:extLst>
          </p:cNvPr>
          <p:cNvSpPr txBox="1"/>
          <p:nvPr/>
        </p:nvSpPr>
        <p:spPr>
          <a:xfrm>
            <a:off x="708989" y="2230883"/>
            <a:ext cx="6122505" cy="369332"/>
          </a:xfrm>
          <a:prstGeom prst="rect">
            <a:avLst/>
          </a:prstGeom>
          <a:noFill/>
        </p:spPr>
        <p:txBody>
          <a:bodyPr wrap="square" rtlCol="0">
            <a:spAutoFit/>
          </a:bodyPr>
          <a:lstStyle/>
          <a:p>
            <a:pPr marL="285750" indent="-285750">
              <a:buFont typeface="Wingdings" panose="05000000000000000000" pitchFamily="2" charset="2"/>
              <a:buChar char="Ø"/>
            </a:pPr>
            <a:r>
              <a:rPr lang="fr-BE" dirty="0">
                <a:latin typeface="KG Payphone" panose="02000000000000000000" pitchFamily="2" charset="0"/>
              </a:rPr>
              <a:t>Le texte </a:t>
            </a:r>
          </a:p>
        </p:txBody>
      </p:sp>
      <p:sp>
        <p:nvSpPr>
          <p:cNvPr id="5" name="ZoneTexte 4">
            <a:extLst>
              <a:ext uri="{FF2B5EF4-FFF2-40B4-BE49-F238E27FC236}">
                <a16:creationId xmlns:a16="http://schemas.microsoft.com/office/drawing/2014/main" id="{E303F2A0-9786-4AE1-90FF-1EA8045A07C2}"/>
              </a:ext>
            </a:extLst>
          </p:cNvPr>
          <p:cNvSpPr txBox="1"/>
          <p:nvPr/>
        </p:nvSpPr>
        <p:spPr>
          <a:xfrm>
            <a:off x="1510748" y="1006301"/>
            <a:ext cx="6122505" cy="584775"/>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Suite du point 9   </a:t>
            </a:r>
          </a:p>
        </p:txBody>
      </p:sp>
      <p:pic>
        <p:nvPicPr>
          <p:cNvPr id="4098" name="Picture 2" descr="Les Adjectifs Qualificatifs - Lessons - Tes Teach">
            <a:extLst>
              <a:ext uri="{FF2B5EF4-FFF2-40B4-BE49-F238E27FC236}">
                <a16:creationId xmlns:a16="http://schemas.microsoft.com/office/drawing/2014/main" id="{ED9669F2-DA91-4F07-BB04-0751C28AE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174" y="2600215"/>
            <a:ext cx="5499652" cy="412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4698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0062ACD-0550-4DD9-A233-D0A401074A64}"/>
              </a:ext>
            </a:extLst>
          </p:cNvPr>
          <p:cNvSpPr txBox="1"/>
          <p:nvPr/>
        </p:nvSpPr>
        <p:spPr>
          <a:xfrm>
            <a:off x="437321" y="2446097"/>
            <a:ext cx="8269357" cy="1938992"/>
          </a:xfrm>
          <a:prstGeom prst="rect">
            <a:avLst/>
          </a:prstGeom>
          <a:noFill/>
        </p:spPr>
        <p:txBody>
          <a:bodyPr wrap="square" rtlCol="0">
            <a:spAutoFit/>
          </a:bodyPr>
          <a:lstStyle/>
          <a:p>
            <a:pPr algn="ctr"/>
            <a:r>
              <a:rPr lang="fr-BE" sz="6000" dirty="0">
                <a:solidFill>
                  <a:schemeClr val="bg1"/>
                </a:solidFill>
                <a:latin typeface="KG Next to Me Sketched" panose="02000507000000020004" pitchFamily="2" charset="0"/>
              </a:rPr>
              <a:t>Les synthèses constructivistes </a:t>
            </a:r>
          </a:p>
        </p:txBody>
      </p:sp>
      <p:pic>
        <p:nvPicPr>
          <p:cNvPr id="1034" name="Picture 10">
            <a:extLst>
              <a:ext uri="{FF2B5EF4-FFF2-40B4-BE49-F238E27FC236}">
                <a16:creationId xmlns:a16="http://schemas.microsoft.com/office/drawing/2014/main" id="{0B9C111B-F98F-4D49-BED7-820E851EF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454" y="4385089"/>
            <a:ext cx="1467668" cy="177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6210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0062ACD-0550-4DD9-A233-D0A401074A64}"/>
              </a:ext>
            </a:extLst>
          </p:cNvPr>
          <p:cNvSpPr txBox="1"/>
          <p:nvPr/>
        </p:nvSpPr>
        <p:spPr>
          <a:xfrm>
            <a:off x="1775791" y="2459504"/>
            <a:ext cx="5592417" cy="1938992"/>
          </a:xfrm>
          <a:prstGeom prst="rect">
            <a:avLst/>
          </a:prstGeom>
          <a:noFill/>
        </p:spPr>
        <p:txBody>
          <a:bodyPr wrap="square" rtlCol="0">
            <a:spAutoFit/>
          </a:bodyPr>
          <a:lstStyle/>
          <a:p>
            <a:pPr algn="ctr"/>
            <a:r>
              <a:rPr lang="fr-BE" sz="6000" dirty="0">
                <a:solidFill>
                  <a:schemeClr val="bg1"/>
                </a:solidFill>
                <a:latin typeface="KG Next to Me Sketched" panose="02000507000000020004" pitchFamily="2" charset="0"/>
              </a:rPr>
              <a:t>Les synthèses </a:t>
            </a:r>
          </a:p>
        </p:txBody>
      </p:sp>
      <p:pic>
        <p:nvPicPr>
          <p:cNvPr id="1034" name="Picture 10">
            <a:extLst>
              <a:ext uri="{FF2B5EF4-FFF2-40B4-BE49-F238E27FC236}">
                <a16:creationId xmlns:a16="http://schemas.microsoft.com/office/drawing/2014/main" id="{0B9C111B-F98F-4D49-BED7-820E851EF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941" y="655121"/>
            <a:ext cx="2113699" cy="2555993"/>
          </a:xfrm>
          <a:prstGeom prst="rect">
            <a:avLst/>
          </a:prstGeom>
          <a:noFill/>
          <a:extLst>
            <a:ext uri="{909E8E84-426E-40DD-AFC4-6F175D3DCCD1}">
              <a14:hiddenFill xmlns:a14="http://schemas.microsoft.com/office/drawing/2010/main">
                <a:solidFill>
                  <a:srgbClr val="FFFFFF"/>
                </a:solidFill>
              </a14:hiddenFill>
            </a:ext>
          </a:extLst>
        </p:spPr>
      </p:pic>
      <p:pic>
        <p:nvPicPr>
          <p:cNvPr id="2" name="pharrell-williams-happy-easy-piano-tutorial-by-plutax">
            <a:hlinkClick r:id="" action="ppaction://media"/>
            <a:extLst>
              <a:ext uri="{FF2B5EF4-FFF2-40B4-BE49-F238E27FC236}">
                <a16:creationId xmlns:a16="http://schemas.microsoft.com/office/drawing/2014/main" id="{325208C3-658A-4965-9E58-FE4977222BB8}"/>
              </a:ext>
            </a:extLst>
          </p:cNvPr>
          <p:cNvPicPr>
            <a:picLocks noChangeAspect="1"/>
          </p:cNvPicPr>
          <p:nvPr>
            <a:audioFile r:link="rId1"/>
            <p:extLst>
              <p:ext uri="{DAA4B4D4-6D71-4841-9C94-3DE7FCFB9230}">
                <p14:media xmlns:p14="http://schemas.microsoft.com/office/powerpoint/2010/main" r:embed="rId2">
                  <p14:trim st="2600"/>
                </p14:media>
              </p:ext>
            </p:extLst>
          </p:nvPr>
        </p:nvPicPr>
        <p:blipFill>
          <a:blip r:embed="rId5"/>
          <a:stretch>
            <a:fillRect/>
          </a:stretch>
        </p:blipFill>
        <p:spPr>
          <a:xfrm>
            <a:off x="7913198" y="655121"/>
            <a:ext cx="360000" cy="360000"/>
          </a:xfrm>
          <a:prstGeom prst="rect">
            <a:avLst/>
          </a:prstGeom>
        </p:spPr>
      </p:pic>
    </p:spTree>
    <p:extLst>
      <p:ext uri="{BB962C8B-B14F-4D97-AF65-F5344CB8AC3E}">
        <p14:creationId xmlns:p14="http://schemas.microsoft.com/office/powerpoint/2010/main" val="18114624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BDF561D-0220-4D91-AC56-B5858BC57F24}"/>
              </a:ext>
            </a:extLst>
          </p:cNvPr>
          <p:cNvSpPr txBox="1"/>
          <p:nvPr/>
        </p:nvSpPr>
        <p:spPr>
          <a:xfrm>
            <a:off x="1510747" y="847275"/>
            <a:ext cx="6122505" cy="1077218"/>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Quelques explications   </a:t>
            </a:r>
          </a:p>
        </p:txBody>
      </p:sp>
      <p:sp>
        <p:nvSpPr>
          <p:cNvPr id="5" name="ZoneTexte 4">
            <a:extLst>
              <a:ext uri="{FF2B5EF4-FFF2-40B4-BE49-F238E27FC236}">
                <a16:creationId xmlns:a16="http://schemas.microsoft.com/office/drawing/2014/main" id="{185F205A-8F60-4480-9301-040DCBB4803D}"/>
              </a:ext>
            </a:extLst>
          </p:cNvPr>
          <p:cNvSpPr txBox="1"/>
          <p:nvPr/>
        </p:nvSpPr>
        <p:spPr>
          <a:xfrm>
            <a:off x="662608" y="2291642"/>
            <a:ext cx="8097079" cy="646331"/>
          </a:xfrm>
          <a:prstGeom prst="rect">
            <a:avLst/>
          </a:prstGeom>
          <a:noFill/>
        </p:spPr>
        <p:txBody>
          <a:bodyPr wrap="square" rtlCol="0">
            <a:spAutoFit/>
          </a:bodyPr>
          <a:lstStyle/>
          <a:p>
            <a:r>
              <a:rPr lang="fr-BE" dirty="0">
                <a:latin typeface="KG Payphone" panose="02000000000000000000" pitchFamily="2" charset="0"/>
              </a:rPr>
              <a:t>Dans une synthèse constructiviste (synthétisant une compétence ou un concept), on devrait retrouver : </a:t>
            </a:r>
          </a:p>
        </p:txBody>
      </p:sp>
      <p:sp>
        <p:nvSpPr>
          <p:cNvPr id="6" name="ZoneTexte 5">
            <a:extLst>
              <a:ext uri="{FF2B5EF4-FFF2-40B4-BE49-F238E27FC236}">
                <a16:creationId xmlns:a16="http://schemas.microsoft.com/office/drawing/2014/main" id="{414A6FA2-A723-4544-9CB3-152931849B16}"/>
              </a:ext>
            </a:extLst>
          </p:cNvPr>
          <p:cNvSpPr txBox="1"/>
          <p:nvPr/>
        </p:nvSpPr>
        <p:spPr>
          <a:xfrm>
            <a:off x="974034" y="3033141"/>
            <a:ext cx="7195930" cy="923330"/>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Une partie « synthèse métacognitive » dans laquelle l’enfant relate sa propre démarche de résolution. Il explique ce qu’il s’est passé dans sa tête. = Comment ai-je fait ? </a:t>
            </a:r>
          </a:p>
        </p:txBody>
      </p:sp>
      <p:sp>
        <p:nvSpPr>
          <p:cNvPr id="8" name="ZoneTexte 7">
            <a:extLst>
              <a:ext uri="{FF2B5EF4-FFF2-40B4-BE49-F238E27FC236}">
                <a16:creationId xmlns:a16="http://schemas.microsoft.com/office/drawing/2014/main" id="{3217DB6E-72A9-488B-800D-1B25134DE4F2}"/>
              </a:ext>
            </a:extLst>
          </p:cNvPr>
          <p:cNvSpPr txBox="1"/>
          <p:nvPr/>
        </p:nvSpPr>
        <p:spPr>
          <a:xfrm>
            <a:off x="974034" y="4195177"/>
            <a:ext cx="7195930" cy="923330"/>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Une partie « synthèse contenu » dans laquelle l’enfant présente le résultat de ses découvertes et les liens entre les informations. = Qu’ai-je découvert ? </a:t>
            </a:r>
          </a:p>
        </p:txBody>
      </p:sp>
      <p:sp>
        <p:nvSpPr>
          <p:cNvPr id="9" name="ZoneTexte 8">
            <a:extLst>
              <a:ext uri="{FF2B5EF4-FFF2-40B4-BE49-F238E27FC236}">
                <a16:creationId xmlns:a16="http://schemas.microsoft.com/office/drawing/2014/main" id="{698DFA65-6668-4841-BE7F-98B368AED77D}"/>
              </a:ext>
            </a:extLst>
          </p:cNvPr>
          <p:cNvSpPr txBox="1"/>
          <p:nvPr/>
        </p:nvSpPr>
        <p:spPr>
          <a:xfrm>
            <a:off x="662608" y="5567517"/>
            <a:ext cx="7871792" cy="646331"/>
          </a:xfrm>
          <a:prstGeom prst="rect">
            <a:avLst/>
          </a:prstGeom>
          <a:noFill/>
        </p:spPr>
        <p:txBody>
          <a:bodyPr wrap="square" rtlCol="0">
            <a:spAutoFit/>
          </a:bodyPr>
          <a:lstStyle/>
          <a:p>
            <a:r>
              <a:rPr lang="fr-BE" dirty="0">
                <a:latin typeface="KG Payphone" panose="02000000000000000000" pitchFamily="2" charset="0"/>
              </a:rPr>
              <a:t>L’enfant choisira lui-même la forme qu’il veut donner à sa synthèse en fonction de son type d’intelligence et de l’activité. </a:t>
            </a:r>
          </a:p>
        </p:txBody>
      </p:sp>
    </p:spTree>
    <p:extLst>
      <p:ext uri="{BB962C8B-B14F-4D97-AF65-F5344CB8AC3E}">
        <p14:creationId xmlns:p14="http://schemas.microsoft.com/office/powerpoint/2010/main" val="30351987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94C738F-A257-4C6E-A2B2-10EE736CE1BD}"/>
              </a:ext>
            </a:extLst>
          </p:cNvPr>
          <p:cNvSpPr txBox="1"/>
          <p:nvPr/>
        </p:nvSpPr>
        <p:spPr>
          <a:xfrm>
            <a:off x="1510747" y="568980"/>
            <a:ext cx="6122505" cy="1569660"/>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Quelques exemples de synthèses faites par les enfants     </a:t>
            </a:r>
          </a:p>
        </p:txBody>
      </p:sp>
      <p:pic>
        <p:nvPicPr>
          <p:cNvPr id="2" name="Image 1">
            <a:extLst>
              <a:ext uri="{FF2B5EF4-FFF2-40B4-BE49-F238E27FC236}">
                <a16:creationId xmlns:a16="http://schemas.microsoft.com/office/drawing/2014/main" id="{3B99E7D5-65C1-42D9-9454-1C8BDBF1F035}"/>
              </a:ext>
            </a:extLst>
          </p:cNvPr>
          <p:cNvPicPr>
            <a:picLocks noChangeAspect="1"/>
          </p:cNvPicPr>
          <p:nvPr/>
        </p:nvPicPr>
        <p:blipFill>
          <a:blip r:embed="rId2"/>
          <a:stretch>
            <a:fillRect/>
          </a:stretch>
        </p:blipFill>
        <p:spPr>
          <a:xfrm>
            <a:off x="1006855" y="3186113"/>
            <a:ext cx="1476375" cy="1962150"/>
          </a:xfrm>
          <a:prstGeom prst="rect">
            <a:avLst/>
          </a:prstGeom>
        </p:spPr>
      </p:pic>
      <p:pic>
        <p:nvPicPr>
          <p:cNvPr id="1026" name="Picture 2">
            <a:extLst>
              <a:ext uri="{FF2B5EF4-FFF2-40B4-BE49-F238E27FC236}">
                <a16:creationId xmlns:a16="http://schemas.microsoft.com/office/drawing/2014/main" id="{0C9D3A9B-9EE6-4246-860D-270E9BBA6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833812" y="3186113"/>
            <a:ext cx="147637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D8141A0-B393-42F3-9BC4-61754D5183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55"/>
          <a:stretch/>
        </p:blipFill>
        <p:spPr bwMode="auto">
          <a:xfrm>
            <a:off x="6660769" y="3186113"/>
            <a:ext cx="1476375" cy="1862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053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0062ACD-0550-4DD9-A233-D0A401074A64}"/>
              </a:ext>
            </a:extLst>
          </p:cNvPr>
          <p:cNvSpPr txBox="1"/>
          <p:nvPr/>
        </p:nvSpPr>
        <p:spPr>
          <a:xfrm>
            <a:off x="437321" y="2459504"/>
            <a:ext cx="8269357" cy="1938992"/>
          </a:xfrm>
          <a:prstGeom prst="rect">
            <a:avLst/>
          </a:prstGeom>
          <a:noFill/>
        </p:spPr>
        <p:txBody>
          <a:bodyPr wrap="square" rtlCol="0">
            <a:spAutoFit/>
          </a:bodyPr>
          <a:lstStyle/>
          <a:p>
            <a:pPr algn="ctr"/>
            <a:r>
              <a:rPr lang="fr-BE" sz="6000" dirty="0">
                <a:solidFill>
                  <a:schemeClr val="bg1"/>
                </a:solidFill>
                <a:latin typeface="KG Next to Me Sketched" panose="02000507000000020004" pitchFamily="2" charset="0"/>
              </a:rPr>
              <a:t>MERCI pour votre lecture </a:t>
            </a:r>
          </a:p>
        </p:txBody>
      </p:sp>
      <p:pic>
        <p:nvPicPr>
          <p:cNvPr id="3" name="Graphique 2" descr="Contour de visage souriant avec un remplissage uni">
            <a:extLst>
              <a:ext uri="{FF2B5EF4-FFF2-40B4-BE49-F238E27FC236}">
                <a16:creationId xmlns:a16="http://schemas.microsoft.com/office/drawing/2014/main" id="{25D68EED-3F23-4356-9B4B-BA801D9BC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7635" y="4714462"/>
            <a:ext cx="1424608" cy="1424608"/>
          </a:xfrm>
          <a:prstGeom prst="rect">
            <a:avLst/>
          </a:prstGeom>
        </p:spPr>
      </p:pic>
      <p:sp>
        <p:nvSpPr>
          <p:cNvPr id="4" name="ZoneTexte 3">
            <a:extLst>
              <a:ext uri="{FF2B5EF4-FFF2-40B4-BE49-F238E27FC236}">
                <a16:creationId xmlns:a16="http://schemas.microsoft.com/office/drawing/2014/main" id="{3DADE25E-5B34-4764-92C8-1E4A5E46928D}"/>
              </a:ext>
            </a:extLst>
          </p:cNvPr>
          <p:cNvSpPr txBox="1"/>
          <p:nvPr/>
        </p:nvSpPr>
        <p:spPr>
          <a:xfrm>
            <a:off x="530087" y="5711688"/>
            <a:ext cx="3405809" cy="646331"/>
          </a:xfrm>
          <a:prstGeom prst="rect">
            <a:avLst/>
          </a:prstGeom>
          <a:noFill/>
        </p:spPr>
        <p:txBody>
          <a:bodyPr wrap="square" rtlCol="0">
            <a:spAutoFit/>
          </a:bodyPr>
          <a:lstStyle/>
          <a:p>
            <a:r>
              <a:rPr lang="fr-BE" dirty="0"/>
              <a:t>VANHAEKENDOVER Mélanie 3NPB </a:t>
            </a:r>
          </a:p>
        </p:txBody>
      </p:sp>
    </p:spTree>
    <p:extLst>
      <p:ext uri="{BB962C8B-B14F-4D97-AF65-F5344CB8AC3E}">
        <p14:creationId xmlns:p14="http://schemas.microsoft.com/office/powerpoint/2010/main" val="2155033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3B22780-F75B-44CE-8C87-5FC5AEC3C9E7}"/>
              </a:ext>
            </a:extLst>
          </p:cNvPr>
          <p:cNvSpPr txBox="1"/>
          <p:nvPr/>
        </p:nvSpPr>
        <p:spPr>
          <a:xfrm>
            <a:off x="1736034" y="1006301"/>
            <a:ext cx="5671931" cy="584775"/>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1. Définitions </a:t>
            </a:r>
          </a:p>
        </p:txBody>
      </p:sp>
      <p:sp>
        <p:nvSpPr>
          <p:cNvPr id="5" name="ZoneTexte 4">
            <a:extLst>
              <a:ext uri="{FF2B5EF4-FFF2-40B4-BE49-F238E27FC236}">
                <a16:creationId xmlns:a16="http://schemas.microsoft.com/office/drawing/2014/main" id="{5382D1A4-E18F-4293-8D74-63ACE617BF60}"/>
              </a:ext>
            </a:extLst>
          </p:cNvPr>
          <p:cNvSpPr txBox="1"/>
          <p:nvPr/>
        </p:nvSpPr>
        <p:spPr>
          <a:xfrm>
            <a:off x="655982" y="2866222"/>
            <a:ext cx="8070574" cy="923330"/>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Une synthèse est un bilan, un référentiel…, une vue synthétique, tant au niveau des démarches (expériences) que de ce qu’on a appris (informations recueillies, découvertes). </a:t>
            </a:r>
          </a:p>
        </p:txBody>
      </p:sp>
      <p:sp>
        <p:nvSpPr>
          <p:cNvPr id="6" name="ZoneTexte 5">
            <a:extLst>
              <a:ext uri="{FF2B5EF4-FFF2-40B4-BE49-F238E27FC236}">
                <a16:creationId xmlns:a16="http://schemas.microsoft.com/office/drawing/2014/main" id="{63F8D540-C6C0-4739-9332-92287205FE57}"/>
              </a:ext>
            </a:extLst>
          </p:cNvPr>
          <p:cNvSpPr txBox="1"/>
          <p:nvPr/>
        </p:nvSpPr>
        <p:spPr>
          <a:xfrm>
            <a:off x="655982" y="3999283"/>
            <a:ext cx="8070574" cy="1477328"/>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C’est un outil permettant d’articuler les connaissances entre elles en établissant des relations, des liens selon des critères, des principes organisateurs. C’est la réunion d’un ensemble d’éléments observés séparément. La synthèse conduit à la fixation de concepts, à la découverte de constantes, à la rédaction de règles.</a:t>
            </a:r>
          </a:p>
        </p:txBody>
      </p:sp>
      <p:sp>
        <p:nvSpPr>
          <p:cNvPr id="7" name="ZoneTexte 6">
            <a:extLst>
              <a:ext uri="{FF2B5EF4-FFF2-40B4-BE49-F238E27FC236}">
                <a16:creationId xmlns:a16="http://schemas.microsoft.com/office/drawing/2014/main" id="{D34A525F-A86A-4829-B67A-EDDFC773A7C3}"/>
              </a:ext>
            </a:extLst>
          </p:cNvPr>
          <p:cNvSpPr txBox="1"/>
          <p:nvPr/>
        </p:nvSpPr>
        <p:spPr>
          <a:xfrm>
            <a:off x="655982" y="5686342"/>
            <a:ext cx="8070574" cy="369332"/>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Structurer = mettre en relation, relier, coordonner… </a:t>
            </a:r>
          </a:p>
        </p:txBody>
      </p:sp>
    </p:spTree>
    <p:extLst>
      <p:ext uri="{BB962C8B-B14F-4D97-AF65-F5344CB8AC3E}">
        <p14:creationId xmlns:p14="http://schemas.microsoft.com/office/powerpoint/2010/main" val="368042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5EE7CEC-17A3-419D-96B4-542B59279E95}"/>
              </a:ext>
            </a:extLst>
          </p:cNvPr>
          <p:cNvSpPr txBox="1"/>
          <p:nvPr/>
        </p:nvSpPr>
        <p:spPr>
          <a:xfrm>
            <a:off x="1736034" y="1006301"/>
            <a:ext cx="5671931" cy="584775"/>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2. Pour qui ?  </a:t>
            </a:r>
          </a:p>
        </p:txBody>
      </p:sp>
      <p:sp>
        <p:nvSpPr>
          <p:cNvPr id="5" name="ZoneTexte 4">
            <a:extLst>
              <a:ext uri="{FF2B5EF4-FFF2-40B4-BE49-F238E27FC236}">
                <a16:creationId xmlns:a16="http://schemas.microsoft.com/office/drawing/2014/main" id="{5526DF2B-323A-4658-BD2D-6D91F355664A}"/>
              </a:ext>
            </a:extLst>
          </p:cNvPr>
          <p:cNvSpPr txBox="1"/>
          <p:nvPr/>
        </p:nvSpPr>
        <p:spPr>
          <a:xfrm>
            <a:off x="1179443" y="2907268"/>
            <a:ext cx="4240695" cy="369332"/>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Pour le groupe classe</a:t>
            </a:r>
          </a:p>
        </p:txBody>
      </p:sp>
      <p:sp>
        <p:nvSpPr>
          <p:cNvPr id="6" name="ZoneTexte 5">
            <a:extLst>
              <a:ext uri="{FF2B5EF4-FFF2-40B4-BE49-F238E27FC236}">
                <a16:creationId xmlns:a16="http://schemas.microsoft.com/office/drawing/2014/main" id="{BFFC499E-BCD4-4578-9D59-EAA88CE5D9BF}"/>
              </a:ext>
            </a:extLst>
          </p:cNvPr>
          <p:cNvSpPr txBox="1"/>
          <p:nvPr/>
        </p:nvSpPr>
        <p:spPr>
          <a:xfrm>
            <a:off x="1179442" y="3902766"/>
            <a:ext cx="4240695" cy="369332"/>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Pour l’apprenant (l’élève) </a:t>
            </a:r>
          </a:p>
        </p:txBody>
      </p:sp>
      <p:sp>
        <p:nvSpPr>
          <p:cNvPr id="7" name="ZoneTexte 6">
            <a:extLst>
              <a:ext uri="{FF2B5EF4-FFF2-40B4-BE49-F238E27FC236}">
                <a16:creationId xmlns:a16="http://schemas.microsoft.com/office/drawing/2014/main" id="{C578B193-FCEC-439F-BA51-4849544D4F50}"/>
              </a:ext>
            </a:extLst>
          </p:cNvPr>
          <p:cNvSpPr txBox="1"/>
          <p:nvPr/>
        </p:nvSpPr>
        <p:spPr>
          <a:xfrm>
            <a:off x="1179441" y="4898264"/>
            <a:ext cx="4240695" cy="369332"/>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Pour les adultes  </a:t>
            </a:r>
          </a:p>
        </p:txBody>
      </p:sp>
    </p:spTree>
    <p:extLst>
      <p:ext uri="{BB962C8B-B14F-4D97-AF65-F5344CB8AC3E}">
        <p14:creationId xmlns:p14="http://schemas.microsoft.com/office/powerpoint/2010/main" val="31135624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AC92FC9-1B32-48FB-BEA5-C1AD54C0185E}"/>
              </a:ext>
            </a:extLst>
          </p:cNvPr>
          <p:cNvSpPr txBox="1"/>
          <p:nvPr/>
        </p:nvSpPr>
        <p:spPr>
          <a:xfrm>
            <a:off x="1510748" y="1006301"/>
            <a:ext cx="6122505" cy="584775"/>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3. Dans quels buts ?   </a:t>
            </a:r>
          </a:p>
        </p:txBody>
      </p:sp>
      <p:sp>
        <p:nvSpPr>
          <p:cNvPr id="5" name="ZoneTexte 4">
            <a:extLst>
              <a:ext uri="{FF2B5EF4-FFF2-40B4-BE49-F238E27FC236}">
                <a16:creationId xmlns:a16="http://schemas.microsoft.com/office/drawing/2014/main" id="{0C7C672E-A9CD-4514-A1F9-FE9F5BE71E87}"/>
              </a:ext>
            </a:extLst>
          </p:cNvPr>
          <p:cNvSpPr txBox="1"/>
          <p:nvPr/>
        </p:nvSpPr>
        <p:spPr>
          <a:xfrm>
            <a:off x="549965" y="2408440"/>
            <a:ext cx="8044069" cy="923330"/>
          </a:xfrm>
          <a:prstGeom prst="rect">
            <a:avLst/>
          </a:prstGeom>
          <a:noFill/>
        </p:spPr>
        <p:txBody>
          <a:bodyPr wrap="square" rtlCol="0">
            <a:spAutoFit/>
          </a:bodyPr>
          <a:lstStyle/>
          <a:p>
            <a:r>
              <a:rPr lang="fr-BE" dirty="0">
                <a:latin typeface="KG Payphone" panose="02000000000000000000" pitchFamily="2" charset="0"/>
              </a:rPr>
              <a:t>L’objectif d’apprentissage et la méthodologie vont déterminer la forme et le contenu du référentiel (des règles, des exemples, des démarches, des stratégies…)</a:t>
            </a:r>
          </a:p>
        </p:txBody>
      </p:sp>
      <p:sp>
        <p:nvSpPr>
          <p:cNvPr id="6" name="ZoneTexte 5">
            <a:extLst>
              <a:ext uri="{FF2B5EF4-FFF2-40B4-BE49-F238E27FC236}">
                <a16:creationId xmlns:a16="http://schemas.microsoft.com/office/drawing/2014/main" id="{EE68FC90-CC9B-44FF-8E8E-6472A44981D5}"/>
              </a:ext>
            </a:extLst>
          </p:cNvPr>
          <p:cNvSpPr txBox="1"/>
          <p:nvPr/>
        </p:nvSpPr>
        <p:spPr>
          <a:xfrm>
            <a:off x="821634" y="3418202"/>
            <a:ext cx="7500730" cy="1200329"/>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La synthèse = un outil de structuration, de classement : pour organiser ses connaissances en un tout cohérent, clarifier les idées, mettre des mots sur quelque chose, organiser ce qu’on a appris. </a:t>
            </a:r>
          </a:p>
        </p:txBody>
      </p:sp>
      <p:sp>
        <p:nvSpPr>
          <p:cNvPr id="7" name="ZoneTexte 6">
            <a:extLst>
              <a:ext uri="{FF2B5EF4-FFF2-40B4-BE49-F238E27FC236}">
                <a16:creationId xmlns:a16="http://schemas.microsoft.com/office/drawing/2014/main" id="{98FC7302-6F2F-4610-86C6-634B13F9FAA8}"/>
              </a:ext>
            </a:extLst>
          </p:cNvPr>
          <p:cNvSpPr txBox="1"/>
          <p:nvPr/>
        </p:nvSpPr>
        <p:spPr>
          <a:xfrm>
            <a:off x="821634" y="4696888"/>
            <a:ext cx="7500730" cy="923330"/>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La synthèse = un outil de construction : pour garder les étapes d’une recherche (éveil, production d’écrits, en géométrie, résolution de problèmes…)</a:t>
            </a:r>
          </a:p>
        </p:txBody>
      </p:sp>
      <p:sp>
        <p:nvSpPr>
          <p:cNvPr id="8" name="ZoneTexte 7">
            <a:extLst>
              <a:ext uri="{FF2B5EF4-FFF2-40B4-BE49-F238E27FC236}">
                <a16:creationId xmlns:a16="http://schemas.microsoft.com/office/drawing/2014/main" id="{3E2EC396-C6CD-4EF2-887B-158F116F89F2}"/>
              </a:ext>
            </a:extLst>
          </p:cNvPr>
          <p:cNvSpPr txBox="1"/>
          <p:nvPr/>
        </p:nvSpPr>
        <p:spPr>
          <a:xfrm>
            <a:off x="821634" y="5763542"/>
            <a:ext cx="7500730" cy="923330"/>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La synthèse = un outil de mise en mémoire à long terme : pour établir une structure qui va aider sa mémoire, garder une trace. </a:t>
            </a:r>
          </a:p>
        </p:txBody>
      </p:sp>
    </p:spTree>
    <p:extLst>
      <p:ext uri="{BB962C8B-B14F-4D97-AF65-F5344CB8AC3E}">
        <p14:creationId xmlns:p14="http://schemas.microsoft.com/office/powerpoint/2010/main" val="36657480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9D7CB2F-96F7-48F5-9A50-89F573547429}"/>
              </a:ext>
            </a:extLst>
          </p:cNvPr>
          <p:cNvSpPr txBox="1"/>
          <p:nvPr/>
        </p:nvSpPr>
        <p:spPr>
          <a:xfrm>
            <a:off x="1510748" y="1006301"/>
            <a:ext cx="6122505" cy="584775"/>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Suite du point 3   </a:t>
            </a:r>
          </a:p>
        </p:txBody>
      </p:sp>
      <p:sp>
        <p:nvSpPr>
          <p:cNvPr id="5" name="ZoneTexte 4">
            <a:extLst>
              <a:ext uri="{FF2B5EF4-FFF2-40B4-BE49-F238E27FC236}">
                <a16:creationId xmlns:a16="http://schemas.microsoft.com/office/drawing/2014/main" id="{6B5AF0A1-3892-4304-96CD-C241EAB00D37}"/>
              </a:ext>
            </a:extLst>
          </p:cNvPr>
          <p:cNvSpPr txBox="1"/>
          <p:nvPr/>
        </p:nvSpPr>
        <p:spPr>
          <a:xfrm>
            <a:off x="821635" y="2727210"/>
            <a:ext cx="7500730" cy="1200329"/>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La synthèse = un outil d’autonomie, un outil de sens : pour construire des référents, des outils pour la suite des apprentissages, pour la réalisation d’activités fonctionnelles, de projets… </a:t>
            </a:r>
          </a:p>
        </p:txBody>
      </p:sp>
      <p:sp>
        <p:nvSpPr>
          <p:cNvPr id="6" name="ZoneTexte 5">
            <a:extLst>
              <a:ext uri="{FF2B5EF4-FFF2-40B4-BE49-F238E27FC236}">
                <a16:creationId xmlns:a16="http://schemas.microsoft.com/office/drawing/2014/main" id="{15FEA499-9063-4267-9B48-E5E2E265C24C}"/>
              </a:ext>
            </a:extLst>
          </p:cNvPr>
          <p:cNvSpPr txBox="1"/>
          <p:nvPr/>
        </p:nvSpPr>
        <p:spPr>
          <a:xfrm>
            <a:off x="821635" y="4276418"/>
            <a:ext cx="7500730" cy="646331"/>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La synthèse qui vise à communiquer à d’autres ses découvertes. </a:t>
            </a:r>
          </a:p>
        </p:txBody>
      </p:sp>
      <p:sp>
        <p:nvSpPr>
          <p:cNvPr id="7" name="ZoneTexte 6">
            <a:extLst>
              <a:ext uri="{FF2B5EF4-FFF2-40B4-BE49-F238E27FC236}">
                <a16:creationId xmlns:a16="http://schemas.microsoft.com/office/drawing/2014/main" id="{83CA3479-6D90-4489-805A-50321CECEBF3}"/>
              </a:ext>
            </a:extLst>
          </p:cNvPr>
          <p:cNvSpPr txBox="1"/>
          <p:nvPr/>
        </p:nvSpPr>
        <p:spPr>
          <a:xfrm>
            <a:off x="821635" y="5364394"/>
            <a:ext cx="7500730" cy="646331"/>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La synthèse qui sert de prérequis pour d’autres apprentissages. </a:t>
            </a:r>
          </a:p>
        </p:txBody>
      </p:sp>
    </p:spTree>
    <p:extLst>
      <p:ext uri="{BB962C8B-B14F-4D97-AF65-F5344CB8AC3E}">
        <p14:creationId xmlns:p14="http://schemas.microsoft.com/office/powerpoint/2010/main" val="37170430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EF03A92-53C7-47D8-90E0-2E3E71F7F8CA}"/>
              </a:ext>
            </a:extLst>
          </p:cNvPr>
          <p:cNvSpPr txBox="1"/>
          <p:nvPr/>
        </p:nvSpPr>
        <p:spPr>
          <a:xfrm>
            <a:off x="1510747" y="834023"/>
            <a:ext cx="6122505" cy="1077218"/>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4. Pour y répertorier quoi ?    </a:t>
            </a:r>
          </a:p>
        </p:txBody>
      </p:sp>
      <p:sp>
        <p:nvSpPr>
          <p:cNvPr id="5" name="ZoneTexte 4">
            <a:extLst>
              <a:ext uri="{FF2B5EF4-FFF2-40B4-BE49-F238E27FC236}">
                <a16:creationId xmlns:a16="http://schemas.microsoft.com/office/drawing/2014/main" id="{3BBC4F2C-9331-4E76-B05B-9DB8737B336E}"/>
              </a:ext>
            </a:extLst>
          </p:cNvPr>
          <p:cNvSpPr txBox="1"/>
          <p:nvPr/>
        </p:nvSpPr>
        <p:spPr>
          <a:xfrm>
            <a:off x="1179443" y="3059668"/>
            <a:ext cx="4240695" cy="369332"/>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Des savoirs disciplinaires </a:t>
            </a:r>
          </a:p>
        </p:txBody>
      </p:sp>
      <p:sp>
        <p:nvSpPr>
          <p:cNvPr id="6" name="ZoneTexte 5">
            <a:extLst>
              <a:ext uri="{FF2B5EF4-FFF2-40B4-BE49-F238E27FC236}">
                <a16:creationId xmlns:a16="http://schemas.microsoft.com/office/drawing/2014/main" id="{D17528C7-6EE1-47E9-AE1A-4ABD5B7A4D3D}"/>
              </a:ext>
            </a:extLst>
          </p:cNvPr>
          <p:cNvSpPr txBox="1"/>
          <p:nvPr/>
        </p:nvSpPr>
        <p:spPr>
          <a:xfrm>
            <a:off x="1179443" y="3735386"/>
            <a:ext cx="4240695" cy="369332"/>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Des savoir-faire </a:t>
            </a:r>
          </a:p>
        </p:txBody>
      </p:sp>
      <p:sp>
        <p:nvSpPr>
          <p:cNvPr id="7" name="ZoneTexte 6">
            <a:extLst>
              <a:ext uri="{FF2B5EF4-FFF2-40B4-BE49-F238E27FC236}">
                <a16:creationId xmlns:a16="http://schemas.microsoft.com/office/drawing/2014/main" id="{108E39E8-E0DD-40A8-AADE-01DDC9CA516F}"/>
              </a:ext>
            </a:extLst>
          </p:cNvPr>
          <p:cNvSpPr txBox="1"/>
          <p:nvPr/>
        </p:nvSpPr>
        <p:spPr>
          <a:xfrm>
            <a:off x="1179443" y="4411104"/>
            <a:ext cx="4240695" cy="369332"/>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Des compétences </a:t>
            </a:r>
          </a:p>
        </p:txBody>
      </p:sp>
      <p:sp>
        <p:nvSpPr>
          <p:cNvPr id="8" name="ZoneTexte 7">
            <a:extLst>
              <a:ext uri="{FF2B5EF4-FFF2-40B4-BE49-F238E27FC236}">
                <a16:creationId xmlns:a16="http://schemas.microsoft.com/office/drawing/2014/main" id="{36897308-107B-4E5D-BE66-1460FB2F4115}"/>
              </a:ext>
            </a:extLst>
          </p:cNvPr>
          <p:cNvSpPr txBox="1"/>
          <p:nvPr/>
        </p:nvSpPr>
        <p:spPr>
          <a:xfrm>
            <a:off x="1179442" y="5086822"/>
            <a:ext cx="4240695" cy="369332"/>
          </a:xfrm>
          <a:prstGeom prst="rect">
            <a:avLst/>
          </a:prstGeom>
          <a:noFill/>
        </p:spPr>
        <p:txBody>
          <a:bodyPr wrap="square" rtlCol="0">
            <a:spAutoFit/>
          </a:bodyPr>
          <a:lstStyle/>
          <a:p>
            <a:pPr marL="285750" indent="-285750">
              <a:buFont typeface="Wingdings" panose="05000000000000000000" pitchFamily="2" charset="2"/>
              <a:buChar char="ü"/>
            </a:pPr>
            <a:r>
              <a:rPr lang="fr-BE" dirty="0">
                <a:latin typeface="KG Payphone" panose="02000000000000000000" pitchFamily="2" charset="0"/>
              </a:rPr>
              <a:t>Des démarches  </a:t>
            </a:r>
          </a:p>
        </p:txBody>
      </p:sp>
    </p:spTree>
    <p:extLst>
      <p:ext uri="{BB962C8B-B14F-4D97-AF65-F5344CB8AC3E}">
        <p14:creationId xmlns:p14="http://schemas.microsoft.com/office/powerpoint/2010/main" val="26958687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544B5A2-5763-4609-9E6D-BF3580CD8D20}"/>
              </a:ext>
            </a:extLst>
          </p:cNvPr>
          <p:cNvSpPr txBox="1"/>
          <p:nvPr/>
        </p:nvSpPr>
        <p:spPr>
          <a:xfrm>
            <a:off x="1510747" y="834023"/>
            <a:ext cx="6122505" cy="1077218"/>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5. Qui rédige la synthèse ?     </a:t>
            </a:r>
          </a:p>
        </p:txBody>
      </p:sp>
      <p:sp>
        <p:nvSpPr>
          <p:cNvPr id="5" name="ZoneTexte 4">
            <a:extLst>
              <a:ext uri="{FF2B5EF4-FFF2-40B4-BE49-F238E27FC236}">
                <a16:creationId xmlns:a16="http://schemas.microsoft.com/office/drawing/2014/main" id="{02C76257-B2FC-41FE-B64E-AAE236745041}"/>
              </a:ext>
            </a:extLst>
          </p:cNvPr>
          <p:cNvSpPr txBox="1"/>
          <p:nvPr/>
        </p:nvSpPr>
        <p:spPr>
          <a:xfrm>
            <a:off x="549964" y="2200534"/>
            <a:ext cx="1921565" cy="369332"/>
          </a:xfrm>
          <a:prstGeom prst="rect">
            <a:avLst/>
          </a:prstGeom>
          <a:noFill/>
        </p:spPr>
        <p:txBody>
          <a:bodyPr wrap="square" rtlCol="0">
            <a:spAutoFit/>
          </a:bodyPr>
          <a:lstStyle/>
          <a:p>
            <a:pPr marL="285750" indent="-285750">
              <a:buFont typeface="Wingdings" panose="05000000000000000000" pitchFamily="2" charset="2"/>
              <a:buChar char="Ø"/>
            </a:pPr>
            <a:r>
              <a:rPr lang="fr-BE" dirty="0">
                <a:latin typeface="KG Payphone" panose="02000000000000000000" pitchFamily="2" charset="0"/>
              </a:rPr>
              <a:t>Les enfants </a:t>
            </a:r>
          </a:p>
        </p:txBody>
      </p:sp>
      <p:sp>
        <p:nvSpPr>
          <p:cNvPr id="6" name="ZoneTexte 5">
            <a:extLst>
              <a:ext uri="{FF2B5EF4-FFF2-40B4-BE49-F238E27FC236}">
                <a16:creationId xmlns:a16="http://schemas.microsoft.com/office/drawing/2014/main" id="{D9A695E3-7E03-4AD5-954E-9BDB80DF9748}"/>
              </a:ext>
            </a:extLst>
          </p:cNvPr>
          <p:cNvSpPr txBox="1"/>
          <p:nvPr/>
        </p:nvSpPr>
        <p:spPr>
          <a:xfrm>
            <a:off x="768626" y="2569866"/>
            <a:ext cx="6864626" cy="1477328"/>
          </a:xfrm>
          <a:prstGeom prst="rect">
            <a:avLst/>
          </a:prstGeom>
          <a:noFill/>
        </p:spPr>
        <p:txBody>
          <a:bodyPr wrap="square" rtlCol="0">
            <a:spAutoFit/>
          </a:bodyPr>
          <a:lstStyle/>
          <a:p>
            <a:pPr marL="285750" indent="-285750">
              <a:buFont typeface="Wingdings" panose="05000000000000000000" pitchFamily="2" charset="2"/>
              <a:buChar char="ü"/>
            </a:pPr>
            <a:r>
              <a:rPr lang="fr-BE" u="sng" dirty="0">
                <a:latin typeface="KG Payphone" panose="02000000000000000000" pitchFamily="2" charset="0"/>
              </a:rPr>
              <a:t>Individuellement </a:t>
            </a:r>
          </a:p>
          <a:p>
            <a:r>
              <a:rPr lang="fr-BE" dirty="0">
                <a:latin typeface="KG Payphone" panose="02000000000000000000" pitchFamily="2" charset="0"/>
              </a:rPr>
              <a:t>     A la fin d’une séquence d’apprentissage, l’enseignant              demande à l’enfant d’écrire quelques lignes sur ce qu’il juge important de retenir. L’enseignant vérifie que l’ensemble du contenu s’y trouve et que la formulation est correcte. </a:t>
            </a:r>
          </a:p>
        </p:txBody>
      </p:sp>
      <p:sp>
        <p:nvSpPr>
          <p:cNvPr id="7" name="ZoneTexte 6">
            <a:extLst>
              <a:ext uri="{FF2B5EF4-FFF2-40B4-BE49-F238E27FC236}">
                <a16:creationId xmlns:a16="http://schemas.microsoft.com/office/drawing/2014/main" id="{30585FAB-7200-4FB4-BC43-C2ACB252DD11}"/>
              </a:ext>
            </a:extLst>
          </p:cNvPr>
          <p:cNvSpPr txBox="1"/>
          <p:nvPr/>
        </p:nvSpPr>
        <p:spPr>
          <a:xfrm>
            <a:off x="768626" y="4193165"/>
            <a:ext cx="6864626" cy="2585323"/>
          </a:xfrm>
          <a:prstGeom prst="rect">
            <a:avLst/>
          </a:prstGeom>
          <a:noFill/>
        </p:spPr>
        <p:txBody>
          <a:bodyPr wrap="square" rtlCol="0">
            <a:spAutoFit/>
          </a:bodyPr>
          <a:lstStyle/>
          <a:p>
            <a:pPr marL="285750" indent="-285750">
              <a:buFont typeface="Wingdings" panose="05000000000000000000" pitchFamily="2" charset="2"/>
              <a:buChar char="ü"/>
            </a:pPr>
            <a:r>
              <a:rPr lang="fr-BE" u="sng" dirty="0">
                <a:latin typeface="KG Payphone" panose="02000000000000000000" pitchFamily="2" charset="0"/>
              </a:rPr>
              <a:t>En auto-socio-construction </a:t>
            </a:r>
          </a:p>
          <a:p>
            <a:r>
              <a:rPr lang="fr-BE" dirty="0">
                <a:latin typeface="KG Payphone" panose="02000000000000000000" pitchFamily="2" charset="0"/>
              </a:rPr>
              <a:t>    a) </a:t>
            </a:r>
            <a:r>
              <a:rPr lang="fr-BE" b="1" i="1" dirty="0">
                <a:latin typeface="KG Payphone" panose="02000000000000000000" pitchFamily="2" charset="0"/>
              </a:rPr>
              <a:t>Rédaction de la synthèse</a:t>
            </a:r>
          </a:p>
          <a:p>
            <a:r>
              <a:rPr lang="fr-BE" dirty="0">
                <a:latin typeface="KG Payphone" panose="02000000000000000000" pitchFamily="2" charset="0"/>
              </a:rPr>
              <a:t>	  Chaque enfant écrit 2 lignes sur ce qu’il trouve important à retenir. Ensuite, les enfants se regroupent par groupe de 2 à 4  pour comparer leur production et se mettre d’accord sur le contenu de leur synthèse. Ils vont rédiger un second jet et venir présenter leur synthèse à la classe. Ensemble, les enfants vont choisir une synthèse qu’ils vont éventuellement tenter d’améliorer. </a:t>
            </a:r>
          </a:p>
        </p:txBody>
      </p:sp>
    </p:spTree>
    <p:extLst>
      <p:ext uri="{BB962C8B-B14F-4D97-AF65-F5344CB8AC3E}">
        <p14:creationId xmlns:p14="http://schemas.microsoft.com/office/powerpoint/2010/main" val="9149287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BF9505C-DDFE-4712-B137-2C30D23EF6E8}"/>
              </a:ext>
            </a:extLst>
          </p:cNvPr>
          <p:cNvSpPr txBox="1"/>
          <p:nvPr/>
        </p:nvSpPr>
        <p:spPr>
          <a:xfrm>
            <a:off x="1510748" y="1006301"/>
            <a:ext cx="6122505" cy="584775"/>
          </a:xfrm>
          <a:prstGeom prst="rect">
            <a:avLst/>
          </a:prstGeom>
          <a:noFill/>
        </p:spPr>
        <p:txBody>
          <a:bodyPr wrap="square" rtlCol="0">
            <a:spAutoFit/>
          </a:bodyPr>
          <a:lstStyle/>
          <a:p>
            <a:pPr algn="ctr"/>
            <a:r>
              <a:rPr lang="fr-BE" sz="3200" dirty="0">
                <a:solidFill>
                  <a:schemeClr val="bg1"/>
                </a:solidFill>
                <a:latin typeface="KG Summer Sunshine" panose="02000000000000000000" pitchFamily="2" charset="0"/>
              </a:rPr>
              <a:t>Suite du point 5   </a:t>
            </a:r>
          </a:p>
        </p:txBody>
      </p:sp>
      <p:sp>
        <p:nvSpPr>
          <p:cNvPr id="5" name="ZoneTexte 4">
            <a:extLst>
              <a:ext uri="{FF2B5EF4-FFF2-40B4-BE49-F238E27FC236}">
                <a16:creationId xmlns:a16="http://schemas.microsoft.com/office/drawing/2014/main" id="{29C011E1-352D-4A9D-A669-EB1CEF356EB5}"/>
              </a:ext>
            </a:extLst>
          </p:cNvPr>
          <p:cNvSpPr txBox="1"/>
          <p:nvPr/>
        </p:nvSpPr>
        <p:spPr>
          <a:xfrm>
            <a:off x="768626" y="2351113"/>
            <a:ext cx="7275443" cy="1200329"/>
          </a:xfrm>
          <a:prstGeom prst="rect">
            <a:avLst/>
          </a:prstGeom>
          <a:noFill/>
        </p:spPr>
        <p:txBody>
          <a:bodyPr wrap="square" rtlCol="0">
            <a:spAutoFit/>
          </a:bodyPr>
          <a:lstStyle/>
          <a:p>
            <a:r>
              <a:rPr lang="fr-BE" dirty="0">
                <a:latin typeface="KG Payphone" panose="02000000000000000000" pitchFamily="2" charset="0"/>
              </a:rPr>
              <a:t>    b) </a:t>
            </a:r>
            <a:r>
              <a:rPr lang="fr-BE" b="1" i="1" dirty="0">
                <a:latin typeface="KG Payphone" panose="02000000000000000000" pitchFamily="2" charset="0"/>
              </a:rPr>
              <a:t>Choix d’un outil </a:t>
            </a:r>
          </a:p>
          <a:p>
            <a:r>
              <a:rPr lang="fr-BE" dirty="0">
                <a:latin typeface="KG Payphone" panose="02000000000000000000" pitchFamily="2" charset="0"/>
              </a:rPr>
              <a:t>	  L’enseignant peut demander aux élèves de choisir un outil qui leur permettra de synthétiser leurs apprentissages : tableau à double entrée… </a:t>
            </a:r>
          </a:p>
        </p:txBody>
      </p:sp>
      <p:sp>
        <p:nvSpPr>
          <p:cNvPr id="6" name="ZoneTexte 5">
            <a:extLst>
              <a:ext uri="{FF2B5EF4-FFF2-40B4-BE49-F238E27FC236}">
                <a16:creationId xmlns:a16="http://schemas.microsoft.com/office/drawing/2014/main" id="{CC048F0C-F48F-4B9F-914D-9F674D406A9B}"/>
              </a:ext>
            </a:extLst>
          </p:cNvPr>
          <p:cNvSpPr txBox="1"/>
          <p:nvPr/>
        </p:nvSpPr>
        <p:spPr>
          <a:xfrm>
            <a:off x="768627" y="3841983"/>
            <a:ext cx="7275442" cy="923330"/>
          </a:xfrm>
          <a:prstGeom prst="rect">
            <a:avLst/>
          </a:prstGeom>
          <a:noFill/>
        </p:spPr>
        <p:txBody>
          <a:bodyPr wrap="square" rtlCol="0">
            <a:spAutoFit/>
          </a:bodyPr>
          <a:lstStyle/>
          <a:p>
            <a:r>
              <a:rPr lang="fr-BE" dirty="0">
                <a:latin typeface="KG Payphone" panose="02000000000000000000" pitchFamily="2" charset="0"/>
              </a:rPr>
              <a:t>    c) </a:t>
            </a:r>
            <a:r>
              <a:rPr lang="fr-BE" b="1" i="1" dirty="0">
                <a:latin typeface="KG Payphone" panose="02000000000000000000" pitchFamily="2" charset="0"/>
              </a:rPr>
              <a:t>Création de l’outil </a:t>
            </a:r>
          </a:p>
          <a:p>
            <a:r>
              <a:rPr lang="fr-BE" dirty="0">
                <a:latin typeface="KG Payphone" panose="02000000000000000000" pitchFamily="2" charset="0"/>
              </a:rPr>
              <a:t>	  En groupe, les enfants cherchent à compléter l’outil qu’ils ont choisi. </a:t>
            </a:r>
          </a:p>
        </p:txBody>
      </p:sp>
      <p:sp>
        <p:nvSpPr>
          <p:cNvPr id="7" name="ZoneTexte 6">
            <a:extLst>
              <a:ext uri="{FF2B5EF4-FFF2-40B4-BE49-F238E27FC236}">
                <a16:creationId xmlns:a16="http://schemas.microsoft.com/office/drawing/2014/main" id="{2E34149F-B62F-430B-A1B1-84AC0A7187C3}"/>
              </a:ext>
            </a:extLst>
          </p:cNvPr>
          <p:cNvSpPr txBox="1"/>
          <p:nvPr/>
        </p:nvSpPr>
        <p:spPr>
          <a:xfrm>
            <a:off x="549964" y="5667033"/>
            <a:ext cx="7083289" cy="369332"/>
          </a:xfrm>
          <a:prstGeom prst="rect">
            <a:avLst/>
          </a:prstGeom>
          <a:noFill/>
        </p:spPr>
        <p:txBody>
          <a:bodyPr wrap="square" rtlCol="0">
            <a:spAutoFit/>
          </a:bodyPr>
          <a:lstStyle/>
          <a:p>
            <a:pPr marL="285750" indent="-285750">
              <a:buFont typeface="Wingdings" panose="05000000000000000000" pitchFamily="2" charset="2"/>
              <a:buChar char="Ø"/>
            </a:pPr>
            <a:r>
              <a:rPr lang="fr-BE" dirty="0">
                <a:latin typeface="KG Payphone" panose="02000000000000000000" pitchFamily="2" charset="0"/>
              </a:rPr>
              <a:t>Avec l’enseignant (exemple : la synthèse mutilée)  </a:t>
            </a:r>
          </a:p>
        </p:txBody>
      </p:sp>
    </p:spTree>
    <p:extLst>
      <p:ext uri="{BB962C8B-B14F-4D97-AF65-F5344CB8AC3E}">
        <p14:creationId xmlns:p14="http://schemas.microsoft.com/office/powerpoint/2010/main" val="33638916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Salle d’ions">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666</TotalTime>
  <Words>940</Words>
  <Application>Microsoft Office PowerPoint</Application>
  <PresentationFormat>Affichage à l'écran (4:3)</PresentationFormat>
  <Paragraphs>76</Paragraphs>
  <Slides>22</Slides>
  <Notes>0</Notes>
  <HiddenSlides>0</HiddenSlides>
  <MMClips>2</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Arial</vt:lpstr>
      <vt:lpstr>Century Gothic</vt:lpstr>
      <vt:lpstr>KG Next to Me Sketched</vt:lpstr>
      <vt:lpstr>KG Payphone</vt:lpstr>
      <vt:lpstr>KG Summer Sunshine</vt:lpstr>
      <vt:lpstr>Wingdings</vt:lpstr>
      <vt:lpstr>Wingdings 3</vt:lpstr>
      <vt:lpstr>Salle d’ions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VANHAEKENDOVER Mélanie</dc:creator>
  <cp:lastModifiedBy>VANHAEKENDOVER Mélanie</cp:lastModifiedBy>
  <cp:revision>43</cp:revision>
  <dcterms:created xsi:type="dcterms:W3CDTF">2020-12-13T10:52:33Z</dcterms:created>
  <dcterms:modified xsi:type="dcterms:W3CDTF">2021-05-17T19:12:56Z</dcterms:modified>
</cp:coreProperties>
</file>